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FF"/>
    <a:srgbClr val="A2A5D2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14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7456A7-3BFA-4A26-9746-85A1FE92549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14282F1-695D-4AA6-8B0A-81DBC28E293A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2800" b="1" i="1" dirty="0" smtClean="0">
              <a:solidFill>
                <a:srgbClr val="C00000"/>
              </a:solidFill>
            </a:rPr>
            <a:t>Інновація в освіті-це:</a:t>
          </a:r>
          <a:endParaRPr lang="uk-UA" sz="2800" b="1" i="1" dirty="0">
            <a:solidFill>
              <a:srgbClr val="C00000"/>
            </a:solidFill>
          </a:endParaRPr>
        </a:p>
      </dgm:t>
    </dgm:pt>
    <dgm:pt modelId="{435355C7-3FF5-408D-883F-38926E3926EE}" type="parTrans" cxnId="{ED5EB1B0-A5D1-448E-9325-E02360C9ABD7}">
      <dgm:prSet/>
      <dgm:spPr/>
      <dgm:t>
        <a:bodyPr/>
        <a:lstStyle/>
        <a:p>
          <a:endParaRPr lang="uk-UA"/>
        </a:p>
      </dgm:t>
    </dgm:pt>
    <dgm:pt modelId="{A10AB174-592F-4CE9-9654-B603479309B0}" type="sibTrans" cxnId="{ED5EB1B0-A5D1-448E-9325-E02360C9ABD7}">
      <dgm:prSet/>
      <dgm:spPr/>
      <dgm:t>
        <a:bodyPr/>
        <a:lstStyle/>
        <a:p>
          <a:endParaRPr lang="uk-UA"/>
        </a:p>
      </dgm:t>
    </dgm:pt>
    <dgm:pt modelId="{7D9AEA80-A958-4AC1-B56C-4D26FFB2EE52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uk-UA" sz="1600" b="1" dirty="0" smtClean="0">
              <a:solidFill>
                <a:srgbClr val="FF0000"/>
              </a:solidFill>
            </a:rPr>
            <a:t>Процес оновлення чи вдосконалення теорії та практики освіти, який оптимізує досягнення її мети</a:t>
          </a:r>
          <a:endParaRPr lang="uk-UA" sz="1600" b="1" dirty="0">
            <a:solidFill>
              <a:srgbClr val="FF0000"/>
            </a:solidFill>
          </a:endParaRPr>
        </a:p>
      </dgm:t>
    </dgm:pt>
    <dgm:pt modelId="{7EB5792B-ADBA-4E3A-8FE1-F6889E4B6CE6}" type="parTrans" cxnId="{77D0AC78-794F-4CFC-AB29-6EDFA6C830D6}">
      <dgm:prSet/>
      <dgm:spPr/>
      <dgm:t>
        <a:bodyPr/>
        <a:lstStyle/>
        <a:p>
          <a:endParaRPr lang="uk-UA"/>
        </a:p>
      </dgm:t>
    </dgm:pt>
    <dgm:pt modelId="{0B2916F5-5532-44EB-AF77-A09EE8CAFBCC}" type="sibTrans" cxnId="{77D0AC78-794F-4CFC-AB29-6EDFA6C830D6}">
      <dgm:prSet/>
      <dgm:spPr/>
      <dgm:t>
        <a:bodyPr/>
        <a:lstStyle/>
        <a:p>
          <a:endParaRPr lang="uk-UA"/>
        </a:p>
      </dgm:t>
    </dgm:pt>
    <dgm:pt modelId="{A7EABA48-9F65-4CAB-A910-0D0A0481E541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uk-UA" sz="1600" b="1" dirty="0" smtClean="0">
              <a:solidFill>
                <a:srgbClr val="FF0000"/>
              </a:solidFill>
            </a:rPr>
            <a:t>Результати </a:t>
          </a:r>
          <a:r>
            <a:rPr lang="uk-UA" sz="1600" b="1" dirty="0" smtClean="0">
              <a:solidFill>
                <a:srgbClr val="FF0000"/>
              </a:solidFill>
            </a:rPr>
            <a:t>творчого пошуку оригінальних,нестандартних рішень різноманітних педагогічних проблем</a:t>
          </a:r>
          <a:endParaRPr lang="uk-UA" sz="1600" b="1" dirty="0">
            <a:solidFill>
              <a:srgbClr val="FF0000"/>
            </a:solidFill>
          </a:endParaRPr>
        </a:p>
      </dgm:t>
    </dgm:pt>
    <dgm:pt modelId="{EA2B2A71-996C-4F27-ADC5-B86EB37BCC7C}" type="parTrans" cxnId="{CD260ED7-DD8F-4EFF-B209-0F8524D351D4}">
      <dgm:prSet/>
      <dgm:spPr/>
      <dgm:t>
        <a:bodyPr/>
        <a:lstStyle/>
        <a:p>
          <a:endParaRPr lang="uk-UA"/>
        </a:p>
      </dgm:t>
    </dgm:pt>
    <dgm:pt modelId="{0041A945-B700-47AB-B144-95BF968A14EC}" type="sibTrans" cxnId="{CD260ED7-DD8F-4EFF-B209-0F8524D351D4}">
      <dgm:prSet/>
      <dgm:spPr/>
      <dgm:t>
        <a:bodyPr/>
        <a:lstStyle/>
        <a:p>
          <a:endParaRPr lang="uk-UA"/>
        </a:p>
      </dgm:t>
    </dgm:pt>
    <dgm:pt modelId="{DAE3AA2B-9ECA-4896-B6B6-D8009AA4EAAF}" type="pres">
      <dgm:prSet presAssocID="{B57456A7-3BFA-4A26-9746-85A1FE92549B}" presName="compositeShape" presStyleCnt="0">
        <dgm:presLayoutVars>
          <dgm:chMax val="7"/>
          <dgm:dir/>
          <dgm:resizeHandles val="exact"/>
        </dgm:presLayoutVars>
      </dgm:prSet>
      <dgm:spPr/>
    </dgm:pt>
    <dgm:pt modelId="{E00D735E-F7CC-48C9-A541-65D3A23C8E56}" type="pres">
      <dgm:prSet presAssocID="{B14282F1-695D-4AA6-8B0A-81DBC28E293A}" presName="circ1" presStyleLbl="vennNode1" presStyleIdx="0" presStyleCnt="3" custScaleX="184482" custScaleY="69098" custLinFactNeighborX="-5001" custLinFactNeighborY="-1967"/>
      <dgm:spPr/>
      <dgm:t>
        <a:bodyPr/>
        <a:lstStyle/>
        <a:p>
          <a:endParaRPr lang="uk-UA"/>
        </a:p>
      </dgm:t>
    </dgm:pt>
    <dgm:pt modelId="{2F23AC88-6B03-4877-BB10-8182A8F0E5C7}" type="pres">
      <dgm:prSet presAssocID="{B14282F1-695D-4AA6-8B0A-81DBC28E293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DFD92E-F78B-4E90-9669-E096CAFDA084}" type="pres">
      <dgm:prSet presAssocID="{7D9AEA80-A958-4AC1-B56C-4D26FFB2EE52}" presName="circ2" presStyleLbl="vennNode1" presStyleIdx="1" presStyleCnt="3" custScaleX="180145" custScaleY="106052" custLinFactNeighborX="25485" custLinFactNeighborY="15521"/>
      <dgm:spPr>
        <a:prstGeom prst="wave">
          <a:avLst/>
        </a:prstGeom>
      </dgm:spPr>
      <dgm:t>
        <a:bodyPr/>
        <a:lstStyle/>
        <a:p>
          <a:endParaRPr lang="uk-UA"/>
        </a:p>
      </dgm:t>
    </dgm:pt>
    <dgm:pt modelId="{04B7FDAD-8C03-42D0-B831-D91D1D14CA7E}" type="pres">
      <dgm:prSet presAssocID="{7D9AEA80-A958-4AC1-B56C-4D26FFB2EE52}" presName="circ2Tx" presStyleLbl="revTx" presStyleIdx="0" presStyleCnt="0">
        <dgm:presLayoutVars>
          <dgm:chMax val="0"/>
          <dgm:chPref val="0"/>
          <dgm:bulletEnabled val="1"/>
        </dgm:presLayoutVars>
      </dgm:prSet>
      <dgm:spPr>
        <a:prstGeom prst="wave">
          <a:avLst/>
        </a:prstGeom>
      </dgm:spPr>
      <dgm:t>
        <a:bodyPr/>
        <a:lstStyle/>
        <a:p>
          <a:endParaRPr lang="uk-UA"/>
        </a:p>
      </dgm:t>
    </dgm:pt>
    <dgm:pt modelId="{F742AABF-407B-474B-BA1E-5AB87D210E88}" type="pres">
      <dgm:prSet presAssocID="{A7EABA48-9F65-4CAB-A910-0D0A0481E541}" presName="circ3" presStyleLbl="vennNode1" presStyleIdx="2" presStyleCnt="3" custScaleX="169628" custScaleY="115259" custLinFactNeighborX="-36947" custLinFactNeighborY="727"/>
      <dgm:spPr>
        <a:prstGeom prst="wave">
          <a:avLst/>
        </a:prstGeom>
      </dgm:spPr>
      <dgm:t>
        <a:bodyPr/>
        <a:lstStyle/>
        <a:p>
          <a:endParaRPr lang="uk-UA"/>
        </a:p>
      </dgm:t>
    </dgm:pt>
    <dgm:pt modelId="{15BE1970-02B0-4379-A5D7-25BEC49E639E}" type="pres">
      <dgm:prSet presAssocID="{A7EABA48-9F65-4CAB-A910-0D0A0481E541}" presName="circ3Tx" presStyleLbl="revTx" presStyleIdx="0" presStyleCnt="0">
        <dgm:presLayoutVars>
          <dgm:chMax val="0"/>
          <dgm:chPref val="0"/>
          <dgm:bulletEnabled val="1"/>
        </dgm:presLayoutVars>
      </dgm:prSet>
      <dgm:spPr>
        <a:prstGeom prst="wave">
          <a:avLst/>
        </a:prstGeom>
      </dgm:spPr>
      <dgm:t>
        <a:bodyPr/>
        <a:lstStyle/>
        <a:p>
          <a:endParaRPr lang="uk-UA"/>
        </a:p>
      </dgm:t>
    </dgm:pt>
  </dgm:ptLst>
  <dgm:cxnLst>
    <dgm:cxn modelId="{B68D1691-CAE4-4850-9124-95BBA8E7A859}" type="presOf" srcId="{B57456A7-3BFA-4A26-9746-85A1FE92549B}" destId="{DAE3AA2B-9ECA-4896-B6B6-D8009AA4EAAF}" srcOrd="0" destOrd="0" presId="urn:microsoft.com/office/officeart/2005/8/layout/venn1"/>
    <dgm:cxn modelId="{0B9579D3-490E-45FE-AC15-F120F48AB807}" type="presOf" srcId="{B14282F1-695D-4AA6-8B0A-81DBC28E293A}" destId="{2F23AC88-6B03-4877-BB10-8182A8F0E5C7}" srcOrd="1" destOrd="0" presId="urn:microsoft.com/office/officeart/2005/8/layout/venn1"/>
    <dgm:cxn modelId="{8E55CAE6-F211-4A77-A5C4-45E7DDEBCC2B}" type="presOf" srcId="{A7EABA48-9F65-4CAB-A910-0D0A0481E541}" destId="{F742AABF-407B-474B-BA1E-5AB87D210E88}" srcOrd="0" destOrd="0" presId="urn:microsoft.com/office/officeart/2005/8/layout/venn1"/>
    <dgm:cxn modelId="{E543B136-095A-4A67-B972-6545AA6EE865}" type="presOf" srcId="{A7EABA48-9F65-4CAB-A910-0D0A0481E541}" destId="{15BE1970-02B0-4379-A5D7-25BEC49E639E}" srcOrd="1" destOrd="0" presId="urn:microsoft.com/office/officeart/2005/8/layout/venn1"/>
    <dgm:cxn modelId="{CD260ED7-DD8F-4EFF-B209-0F8524D351D4}" srcId="{B57456A7-3BFA-4A26-9746-85A1FE92549B}" destId="{A7EABA48-9F65-4CAB-A910-0D0A0481E541}" srcOrd="2" destOrd="0" parTransId="{EA2B2A71-996C-4F27-ADC5-B86EB37BCC7C}" sibTransId="{0041A945-B700-47AB-B144-95BF968A14EC}"/>
    <dgm:cxn modelId="{ED5EB1B0-A5D1-448E-9325-E02360C9ABD7}" srcId="{B57456A7-3BFA-4A26-9746-85A1FE92549B}" destId="{B14282F1-695D-4AA6-8B0A-81DBC28E293A}" srcOrd="0" destOrd="0" parTransId="{435355C7-3FF5-408D-883F-38926E3926EE}" sibTransId="{A10AB174-592F-4CE9-9654-B603479309B0}"/>
    <dgm:cxn modelId="{77D0AC78-794F-4CFC-AB29-6EDFA6C830D6}" srcId="{B57456A7-3BFA-4A26-9746-85A1FE92549B}" destId="{7D9AEA80-A958-4AC1-B56C-4D26FFB2EE52}" srcOrd="1" destOrd="0" parTransId="{7EB5792B-ADBA-4E3A-8FE1-F6889E4B6CE6}" sibTransId="{0B2916F5-5532-44EB-AF77-A09EE8CAFBCC}"/>
    <dgm:cxn modelId="{7D602B14-B755-4060-9D06-3E26201D171A}" type="presOf" srcId="{B14282F1-695D-4AA6-8B0A-81DBC28E293A}" destId="{E00D735E-F7CC-48C9-A541-65D3A23C8E56}" srcOrd="0" destOrd="0" presId="urn:microsoft.com/office/officeart/2005/8/layout/venn1"/>
    <dgm:cxn modelId="{15353F77-8E84-43FE-BB52-A3D73ECF2E10}" type="presOf" srcId="{7D9AEA80-A958-4AC1-B56C-4D26FFB2EE52}" destId="{04B7FDAD-8C03-42D0-B831-D91D1D14CA7E}" srcOrd="1" destOrd="0" presId="urn:microsoft.com/office/officeart/2005/8/layout/venn1"/>
    <dgm:cxn modelId="{7972987A-9E16-44B1-B21C-9555C700BA26}" type="presOf" srcId="{7D9AEA80-A958-4AC1-B56C-4D26FFB2EE52}" destId="{8ADFD92E-F78B-4E90-9669-E096CAFDA084}" srcOrd="0" destOrd="0" presId="urn:microsoft.com/office/officeart/2005/8/layout/venn1"/>
    <dgm:cxn modelId="{39C6B440-2172-4280-8C6F-E89BBE1598B5}" type="presParOf" srcId="{DAE3AA2B-9ECA-4896-B6B6-D8009AA4EAAF}" destId="{E00D735E-F7CC-48C9-A541-65D3A23C8E56}" srcOrd="0" destOrd="0" presId="urn:microsoft.com/office/officeart/2005/8/layout/venn1"/>
    <dgm:cxn modelId="{AB9FF4AC-4BA9-43B2-A092-A11294335901}" type="presParOf" srcId="{DAE3AA2B-9ECA-4896-B6B6-D8009AA4EAAF}" destId="{2F23AC88-6B03-4877-BB10-8182A8F0E5C7}" srcOrd="1" destOrd="0" presId="urn:microsoft.com/office/officeart/2005/8/layout/venn1"/>
    <dgm:cxn modelId="{D2FC0B94-AD7E-483B-92AE-6248732355CE}" type="presParOf" srcId="{DAE3AA2B-9ECA-4896-B6B6-D8009AA4EAAF}" destId="{8ADFD92E-F78B-4E90-9669-E096CAFDA084}" srcOrd="2" destOrd="0" presId="urn:microsoft.com/office/officeart/2005/8/layout/venn1"/>
    <dgm:cxn modelId="{BB246761-95E4-429B-8868-C62621D833B9}" type="presParOf" srcId="{DAE3AA2B-9ECA-4896-B6B6-D8009AA4EAAF}" destId="{04B7FDAD-8C03-42D0-B831-D91D1D14CA7E}" srcOrd="3" destOrd="0" presId="urn:microsoft.com/office/officeart/2005/8/layout/venn1"/>
    <dgm:cxn modelId="{5291A9A2-A18A-486B-93F2-6F8C8E1580F1}" type="presParOf" srcId="{DAE3AA2B-9ECA-4896-B6B6-D8009AA4EAAF}" destId="{F742AABF-407B-474B-BA1E-5AB87D210E88}" srcOrd="4" destOrd="0" presId="urn:microsoft.com/office/officeart/2005/8/layout/venn1"/>
    <dgm:cxn modelId="{5FECCF78-47E9-4F99-9532-9B4C9E6A5EB2}" type="presParOf" srcId="{DAE3AA2B-9ECA-4896-B6B6-D8009AA4EAAF}" destId="{15BE1970-02B0-4379-A5D7-25BEC49E639E}" srcOrd="5" destOrd="0" presId="urn:microsoft.com/office/officeart/2005/8/layout/venn1"/>
  </dgm:cxnLst>
  <dgm:bg>
    <a:noFill/>
  </dgm:bg>
  <dgm:whole>
    <a:ln>
      <a:noFill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tiff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5143504" y="142852"/>
            <a:ext cx="3857684" cy="250033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Учитель живе доти, доки вчиться,тільки-но він перестає вчитись, у ньому помирає вчитель </a:t>
            </a:r>
            <a:b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К. 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Ушинський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642910" y="2428868"/>
          <a:ext cx="72866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428604"/>
            <a:ext cx="7851648" cy="20717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Використання </a:t>
            </a:r>
            <a:b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Інноваційних технологій на уроках</a:t>
            </a:r>
            <a:b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української літератури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C:\Users\Салатовка\Desktop\Уроки 26.09.11\DSC05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857496"/>
            <a:ext cx="3575756" cy="3000396"/>
          </a:xfrm>
          <a:prstGeom prst="rect">
            <a:avLst/>
          </a:prstGeom>
          <a:noFill/>
        </p:spPr>
      </p:pic>
      <p:pic>
        <p:nvPicPr>
          <p:cNvPr id="4" name="Picture 5" descr="C:\Users\Салатовка\Desktop\Уроки 26.09.11\DSC05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136290"/>
            <a:ext cx="3071834" cy="2721710"/>
          </a:xfrm>
          <a:prstGeom prst="rect">
            <a:avLst/>
          </a:prstGeom>
          <a:noFill/>
        </p:spPr>
      </p:pic>
      <p:pic>
        <p:nvPicPr>
          <p:cNvPr id="5" name="Picture 6" descr="C:\Users\Салатовка\Desktop\Уроки 26.09.11\DSC056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8522" y="2857496"/>
            <a:ext cx="3231196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4" y="2928934"/>
            <a:ext cx="1643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“Пароль”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5140" y="2786058"/>
            <a:ext cx="1740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Робота в парах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6286520"/>
            <a:ext cx="2511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Групов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5429264"/>
            <a:ext cx="265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захисту проектів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00892" y="6286520"/>
            <a:ext cx="1643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«Прес»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Салатовка\Desktop\Уроки 26.09.11\DSC05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42852"/>
            <a:ext cx="3143272" cy="2646966"/>
          </a:xfrm>
          <a:prstGeom prst="rect">
            <a:avLst/>
          </a:prstGeom>
          <a:noFill/>
        </p:spPr>
      </p:pic>
      <p:pic>
        <p:nvPicPr>
          <p:cNvPr id="26627" name="Picture 3" descr="C:\Users\Салатовка\Desktop\Уроки 26.09.11\DSC05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00042"/>
            <a:ext cx="3071834" cy="2500330"/>
          </a:xfrm>
          <a:prstGeom prst="rect">
            <a:avLst/>
          </a:prstGeom>
          <a:noFill/>
        </p:spPr>
      </p:pic>
      <p:pic>
        <p:nvPicPr>
          <p:cNvPr id="26628" name="Picture 4" descr="C:\Users\Салатовка\Desktop\Уроки 26.09.11\DSC056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639650"/>
            <a:ext cx="2500330" cy="3810024"/>
          </a:xfrm>
          <a:prstGeom prst="rect">
            <a:avLst/>
          </a:prstGeom>
          <a:noFill/>
        </p:spPr>
      </p:pic>
      <p:pic>
        <p:nvPicPr>
          <p:cNvPr id="26629" name="Picture 5" descr="C:\Users\Салатовка\Desktop\Уроки 26.09.11\DSC056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3714752"/>
            <a:ext cx="3166489" cy="2532679"/>
          </a:xfrm>
          <a:prstGeom prst="rect">
            <a:avLst/>
          </a:prstGeom>
          <a:noFill/>
        </p:spPr>
      </p:pic>
      <p:pic>
        <p:nvPicPr>
          <p:cNvPr id="26630" name="Picture 6" descr="C:\Users\Салатовка\Desktop\Уроки 26.09.11\DSC056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3071810"/>
            <a:ext cx="2500330" cy="3287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Урок-презентація “ Історичні пісні – неоціненні скарби, що </a:t>
            </a:r>
            <a:r>
              <a:rPr lang="uk-UA" sz="3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“йдуть</a:t>
            </a:r>
            <a:r>
              <a:rPr lang="uk-UA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по землі від покоління до </a:t>
            </a:r>
            <a:r>
              <a:rPr lang="uk-UA" sz="3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покоління”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Салатовка\Desktop\Уроки 26.09.11\DSC05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14620"/>
            <a:ext cx="3571900" cy="3582105"/>
          </a:xfrm>
          <a:prstGeom prst="rect">
            <a:avLst/>
          </a:prstGeom>
          <a:noFill/>
        </p:spPr>
      </p:pic>
      <p:pic>
        <p:nvPicPr>
          <p:cNvPr id="27651" name="Picture 3" descr="C:\Users\Салатовка\Desktop\Уроки 26.09.11\DSC05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714620"/>
            <a:ext cx="3643338" cy="3641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C000"/>
                </a:solidFill>
              </a:rPr>
              <a:t>Урок захисту проектів </a:t>
            </a:r>
            <a:br>
              <a:rPr lang="uk-UA" dirty="0" smtClean="0">
                <a:solidFill>
                  <a:srgbClr val="FFC000"/>
                </a:solidFill>
              </a:rPr>
            </a:br>
            <a:r>
              <a:rPr lang="uk-UA" dirty="0" smtClean="0">
                <a:solidFill>
                  <a:srgbClr val="FFC000"/>
                </a:solidFill>
              </a:rPr>
              <a:t>“ Поезія 20-х рр. </a:t>
            </a:r>
            <a:r>
              <a:rPr lang="en-US" dirty="0" smtClean="0">
                <a:solidFill>
                  <a:srgbClr val="FFC000"/>
                </a:solidFill>
              </a:rPr>
              <a:t>XX</a:t>
            </a:r>
            <a:r>
              <a:rPr lang="uk-UA" dirty="0" smtClean="0">
                <a:solidFill>
                  <a:srgbClr val="FFC000"/>
                </a:solidFill>
              </a:rPr>
              <a:t> </a:t>
            </a:r>
            <a:r>
              <a:rPr lang="uk-UA" dirty="0" err="1" smtClean="0">
                <a:solidFill>
                  <a:srgbClr val="FFC000"/>
                </a:solidFill>
              </a:rPr>
              <a:t>століття”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8674" name="Picture 2" descr="C:\Users\Салатовка\Desktop\Уроки 26.09.11\DSC05608.JPG"/>
          <p:cNvPicPr>
            <a:picLocks noChangeAspect="1" noChangeArrowheads="1"/>
          </p:cNvPicPr>
          <p:nvPr/>
        </p:nvPicPr>
        <p:blipFill>
          <a:blip r:embed="rId2" cstate="print"/>
          <a:srcRect l="9804" t="4918" r="19608" b="2367"/>
          <a:stretch>
            <a:fillRect/>
          </a:stretch>
        </p:blipFill>
        <p:spPr bwMode="auto">
          <a:xfrm>
            <a:off x="357157" y="2143116"/>
            <a:ext cx="3519695" cy="4214842"/>
          </a:xfrm>
          <a:prstGeom prst="rect">
            <a:avLst/>
          </a:prstGeom>
          <a:noFill/>
        </p:spPr>
      </p:pic>
      <p:pic>
        <p:nvPicPr>
          <p:cNvPr id="28675" name="Picture 3" descr="C:\Users\Салатовка\Desktop\Уроки 26.09.11\DSC05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143116"/>
            <a:ext cx="421484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Салатовка\Desktop\Уроки 26.09.11\DSC05629.JPG"/>
          <p:cNvPicPr>
            <a:picLocks noChangeAspect="1" noChangeArrowheads="1"/>
          </p:cNvPicPr>
          <p:nvPr/>
        </p:nvPicPr>
        <p:blipFill>
          <a:blip r:embed="rId2" cstate="print"/>
          <a:srcRect t="21505"/>
          <a:stretch>
            <a:fillRect/>
          </a:stretch>
        </p:blipFill>
        <p:spPr bwMode="auto">
          <a:xfrm>
            <a:off x="2071670" y="785794"/>
            <a:ext cx="4500594" cy="52149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5786478" cy="1143000"/>
          </a:xfrm>
          <a:solidFill>
            <a:srgbClr val="FFFF99"/>
          </a:solidFill>
          <a:ln>
            <a:solidFill>
              <a:srgbClr val="FFFF00"/>
            </a:solidFill>
          </a:ln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Застосування ІКТ на уроках української літератури</a:t>
            </a:r>
            <a:endParaRPr lang="ru-RU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714480" y="5000636"/>
            <a:ext cx="7072362" cy="156966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all" normalizeH="0" baseline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Робота над змістом повісті 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all" normalizeH="0" baseline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«Тіні забутих предків»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all" normalizeH="0" baseline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 Коцюбинського із використанням фрагментів фільму</a:t>
            </a:r>
            <a:endParaRPr kumimoji="0" lang="uk-UA" sz="2400" b="1" i="0" u="none" strike="noStrike" cap="all" normalizeH="0" baseline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rgbClr val="A2A5D2">
                <a:alpha val="88000"/>
              </a:srgbClr>
            </a:gs>
            <a:gs pos="28000">
              <a:srgbClr val="7030A0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Салатовка\Desktop\Уроки 26.09.11\DSC05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514858"/>
            <a:ext cx="4643470" cy="4170525"/>
          </a:xfrm>
          <a:prstGeom prst="rect">
            <a:avLst/>
          </a:prstGeom>
          <a:noFill/>
        </p:spPr>
      </p:pic>
      <p:pic>
        <p:nvPicPr>
          <p:cNvPr id="30724" name="Picture 4" descr="C:\Users\Салатовка\Desktop\Уроки 26.09.11\DSC05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28"/>
            <a:ext cx="4357686" cy="392909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071934" y="4429132"/>
            <a:ext cx="47863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Перегляд фрагментів документального фільму «Червоний ренесанс» під час вивчення теми «Поезія 20-х рр.. </a:t>
            </a:r>
            <a:r>
              <a:rPr kumimoji="0" lang="en-US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XX </a:t>
            </a:r>
            <a:r>
              <a:rPr kumimoji="0" lang="uk-UA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ст.» 11 клас</a:t>
            </a:r>
            <a:endParaRPr kumimoji="0" lang="uk-UA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4786314" cy="1928826"/>
          </a:xfrm>
        </p:spPr>
        <p:txBody>
          <a:bodyPr>
            <a:normAutofit/>
          </a:bodyPr>
          <a:lstStyle/>
          <a:p>
            <a:pPr algn="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І. Франко – митець і громадський діяч. 7 клас. </a:t>
            </a:r>
            <a:b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Перегляд фільму</a:t>
            </a:r>
            <a:b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“Іван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Франко. Львівські сторінки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життя”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6072198" y="5143512"/>
            <a:ext cx="2428892" cy="14287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357686" y="2786058"/>
            <a:ext cx="3000396" cy="164307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357818" y="571480"/>
            <a:ext cx="3429024" cy="12144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8662" y="714356"/>
            <a:ext cx="3143272" cy="150019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928662" y="1000108"/>
            <a:ext cx="32146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Свято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«Душа німіє коло їх»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643570" y="785794"/>
            <a:ext cx="31432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Позакласна робота з предмета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572000" y="3000372"/>
            <a:ext cx="26431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Засідання членів літературного гуртка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000760" y="5357826"/>
            <a:ext cx="24288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Свято «Восьме чудо світу»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stCxn id="9" idx="2"/>
            <a:endCxn id="31745" idx="3"/>
          </p:cNvCxnSpPr>
          <p:nvPr/>
        </p:nvCxnSpPr>
        <p:spPr>
          <a:xfrm rot="10800000" flipV="1">
            <a:off x="4143340" y="1178703"/>
            <a:ext cx="1214478" cy="2369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" idx="4"/>
            <a:endCxn id="10" idx="0"/>
          </p:cNvCxnSpPr>
          <p:nvPr/>
        </p:nvCxnSpPr>
        <p:spPr>
          <a:xfrm rot="5400000">
            <a:off x="5965041" y="1678769"/>
            <a:ext cx="1000132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1" idx="7"/>
          </p:cNvCxnSpPr>
          <p:nvPr/>
        </p:nvCxnSpPr>
        <p:spPr>
          <a:xfrm rot="5400000">
            <a:off x="6361233" y="3427205"/>
            <a:ext cx="3709699" cy="1413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749" name="Picture 5" descr="C:\Users\Салатовка\Desktop\Уроки 26.09.11\DSC05623.JPG"/>
          <p:cNvPicPr>
            <a:picLocks noChangeAspect="1" noChangeArrowheads="1"/>
          </p:cNvPicPr>
          <p:nvPr/>
        </p:nvPicPr>
        <p:blipFill>
          <a:blip r:embed="rId3" cstate="print"/>
          <a:srcRect r="8106"/>
          <a:stretch>
            <a:fillRect/>
          </a:stretch>
        </p:blipFill>
        <p:spPr bwMode="auto">
          <a:xfrm>
            <a:off x="214282" y="2357430"/>
            <a:ext cx="4071966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571472" y="214290"/>
            <a:ext cx="7772400" cy="13624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Використання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схем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і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таблиць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на уроках </a:t>
            </a:r>
            <a:r>
              <a:rPr kumimoji="0" lang="ru-RU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української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літератури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1 Чіпка.tif"/>
          <p:cNvPicPr>
            <a:picLocks noChangeAspect="1"/>
          </p:cNvPicPr>
          <p:nvPr/>
        </p:nvPicPr>
        <p:blipFill>
          <a:blip r:embed="rId3" cstate="print"/>
          <a:srcRect l="3703" t="7856" r="9259" b="10963"/>
          <a:stretch>
            <a:fillRect/>
          </a:stretch>
        </p:blipFill>
        <p:spPr>
          <a:xfrm>
            <a:off x="428596" y="1357298"/>
            <a:ext cx="3714776" cy="2450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2 Способи викладу.tif"/>
          <p:cNvPicPr>
            <a:picLocks noChangeAspect="1"/>
          </p:cNvPicPr>
          <p:nvPr/>
        </p:nvPicPr>
        <p:blipFill>
          <a:blip r:embed="rId4" cstate="print"/>
          <a:srcRect t="6913" r="7031" b="13542"/>
          <a:stretch>
            <a:fillRect/>
          </a:stretch>
        </p:blipFill>
        <p:spPr>
          <a:xfrm>
            <a:off x="4786314" y="1357298"/>
            <a:ext cx="3915183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3 Форма твору.tif"/>
          <p:cNvPicPr>
            <a:picLocks noChangeAspect="1"/>
          </p:cNvPicPr>
          <p:nvPr/>
        </p:nvPicPr>
        <p:blipFill>
          <a:blip r:embed="rId5" cstate="print"/>
          <a:srcRect t="2571" r="5454" b="2297"/>
          <a:stretch>
            <a:fillRect/>
          </a:stretch>
        </p:blipFill>
        <p:spPr>
          <a:xfrm>
            <a:off x="428596" y="4000504"/>
            <a:ext cx="3714776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4 схеми сюжетного розташ.tif"/>
          <p:cNvPicPr>
            <a:picLocks noChangeAspect="1"/>
          </p:cNvPicPr>
          <p:nvPr/>
        </p:nvPicPr>
        <p:blipFill>
          <a:blip r:embed="rId6" cstate="print"/>
          <a:srcRect l="21875" t="12632" r="16406" b="37910"/>
          <a:stretch>
            <a:fillRect/>
          </a:stretch>
        </p:blipFill>
        <p:spPr>
          <a:xfrm>
            <a:off x="4786315" y="4000504"/>
            <a:ext cx="3929090" cy="2594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</TotalTime>
  <Words>168</Words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Урок-презентація “ Історичні пісні – неоціненні скарби, що “йдуть по землі від покоління до покоління”</vt:lpstr>
      <vt:lpstr>Урок захисту проектів  “ Поезія 20-х рр. XX століття”</vt:lpstr>
      <vt:lpstr>Застосування ІКТ на уроках української літератури</vt:lpstr>
      <vt:lpstr>І. Франко – митець і громадський діяч. 7 клас.  Перегляд фільму  “Іван Франко. Львівські сторінки життя”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 Інноваційних технологій на уроках української літератури</dc:title>
  <dc:creator>СЕРЫЙ</dc:creator>
  <cp:lastModifiedBy>Admin</cp:lastModifiedBy>
  <cp:revision>55</cp:revision>
  <dcterms:created xsi:type="dcterms:W3CDTF">2011-10-01T18:27:04Z</dcterms:created>
  <dcterms:modified xsi:type="dcterms:W3CDTF">2014-11-04T08:32:33Z</dcterms:modified>
</cp:coreProperties>
</file>