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ls" ContentType="application/vnd.ms-exce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73" r:id="rId3"/>
    <p:sldId id="272" r:id="rId4"/>
    <p:sldId id="262" r:id="rId5"/>
    <p:sldId id="261" r:id="rId6"/>
    <p:sldId id="260" r:id="rId7"/>
    <p:sldId id="259" r:id="rId8"/>
    <p:sldId id="265" r:id="rId9"/>
    <p:sldId id="264" r:id="rId10"/>
    <p:sldId id="269" r:id="rId11"/>
    <p:sldId id="281" r:id="rId12"/>
    <p:sldId id="268" r:id="rId13"/>
    <p:sldId id="267" r:id="rId14"/>
    <p:sldId id="263" r:id="rId15"/>
    <p:sldId id="279" r:id="rId16"/>
    <p:sldId id="278" r:id="rId17"/>
    <p:sldId id="277" r:id="rId18"/>
    <p:sldId id="276" r:id="rId19"/>
    <p:sldId id="275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33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2" d="100"/>
          <a:sy n="82" d="100"/>
        </p:scale>
        <p:origin x="-246" y="-53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themeOverride" Target="../theme/themeOverride1.xml"/><Relationship Id="rId4" Type="http://schemas.openxmlformats.org/officeDocument/2006/relationships/package" Target="../embeddings/_____Microsoft_Office_Excel1.xlsx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Office_Excel2.xlsx"/><Relationship Id="rId2" Type="http://schemas.openxmlformats.org/officeDocument/2006/relationships/image" Target="../media/image4.jpeg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____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5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style val="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solidFill>
                  <a:schemeClr val="accent4">
                    <a:lumMod val="50000"/>
                  </a:schemeClr>
                </a:solidFill>
                <a:latin typeface="+mj-lt"/>
              </a:defRPr>
            </a:pP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Рівень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навчальних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досягнень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з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базових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дисциплін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шкіл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ru-RU" dirty="0" err="1">
                <a:solidFill>
                  <a:schemeClr val="accent4">
                    <a:lumMod val="50000"/>
                  </a:schemeClr>
                </a:solidFill>
                <a:latin typeface="+mj-lt"/>
              </a:rPr>
              <a:t>Царичанського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району за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І семестр 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201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3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-1</a:t>
            </a:r>
            <a:r>
              <a:rPr lang="uk-UA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4</a:t>
            </a:r>
            <a:r>
              <a:rPr lang="ru-RU" dirty="0">
                <a:solidFill>
                  <a:schemeClr val="accent4">
                    <a:lumMod val="50000"/>
                  </a:schemeClr>
                </a:solidFill>
                <a:latin typeface="+mj-lt"/>
              </a:rPr>
              <a:t> н.р.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'Загальна таблиця'!$A$27:$A$51</c:f>
              <c:strCache>
                <c:ptCount val="25"/>
                <c:pt idx="0">
                  <c:v>Українська мова</c:v>
                </c:pt>
                <c:pt idx="1">
                  <c:v>Українська література</c:v>
                </c:pt>
                <c:pt idx="2">
                  <c:v>Світова  література</c:v>
                </c:pt>
                <c:pt idx="3">
                  <c:v>Іноземна мова </c:v>
                </c:pt>
                <c:pt idx="4">
                  <c:v>Математика</c:v>
                </c:pt>
                <c:pt idx="5">
                  <c:v>Інформатика</c:v>
                </c:pt>
                <c:pt idx="6">
                  <c:v>Історія</c:v>
                </c:pt>
                <c:pt idx="7">
                  <c:v>Всесвітня історія</c:v>
                </c:pt>
                <c:pt idx="8">
                  <c:v>Правознавство</c:v>
                </c:pt>
                <c:pt idx="9">
                  <c:v>Етика</c:v>
                </c:pt>
                <c:pt idx="10">
                  <c:v>Географія</c:v>
                </c:pt>
                <c:pt idx="11">
                  <c:v>Основи економіки</c:v>
                </c:pt>
                <c:pt idx="12">
                  <c:v>Біологія</c:v>
                </c:pt>
                <c:pt idx="13">
                  <c:v>Природознавство</c:v>
                </c:pt>
                <c:pt idx="14">
                  <c:v>Фізика</c:v>
                </c:pt>
                <c:pt idx="15">
                  <c:v>Хімія</c:v>
                </c:pt>
                <c:pt idx="16">
                  <c:v>Музика</c:v>
                </c:pt>
                <c:pt idx="17">
                  <c:v>Образотворче мистецтво</c:v>
                </c:pt>
                <c:pt idx="18">
                  <c:v>Фізична культура</c:v>
                </c:pt>
                <c:pt idx="19">
                  <c:v> Основи здоровя </c:v>
                </c:pt>
                <c:pt idx="20">
                  <c:v> Захист Вітчизни</c:v>
                </c:pt>
                <c:pt idx="21">
                  <c:v>Людина і світ</c:v>
                </c:pt>
                <c:pt idx="22">
                  <c:v>Трудове навчання</c:v>
                </c:pt>
                <c:pt idx="23">
                  <c:v>Російська мова</c:v>
                </c:pt>
                <c:pt idx="24">
                  <c:v>Художня культура</c:v>
                </c:pt>
              </c:strCache>
            </c:strRef>
          </c:cat>
          <c:val>
            <c:numRef>
              <c:f>'Загальна таблиця'!$B$27:$B$51</c:f>
              <c:numCache>
                <c:formatCode>General</c:formatCode>
                <c:ptCount val="25"/>
                <c:pt idx="0">
                  <c:v>40</c:v>
                </c:pt>
                <c:pt idx="1">
                  <c:v>47</c:v>
                </c:pt>
                <c:pt idx="2">
                  <c:v>47</c:v>
                </c:pt>
                <c:pt idx="3">
                  <c:v>40</c:v>
                </c:pt>
                <c:pt idx="4">
                  <c:v>36</c:v>
                </c:pt>
                <c:pt idx="5">
                  <c:v>59</c:v>
                </c:pt>
                <c:pt idx="6">
                  <c:v>47</c:v>
                </c:pt>
                <c:pt idx="7">
                  <c:v>43</c:v>
                </c:pt>
                <c:pt idx="8">
                  <c:v>48</c:v>
                </c:pt>
                <c:pt idx="9">
                  <c:v>61</c:v>
                </c:pt>
                <c:pt idx="10">
                  <c:v>43</c:v>
                </c:pt>
                <c:pt idx="11">
                  <c:v>58</c:v>
                </c:pt>
                <c:pt idx="12">
                  <c:v>46</c:v>
                </c:pt>
                <c:pt idx="13">
                  <c:v>52</c:v>
                </c:pt>
                <c:pt idx="14">
                  <c:v>39</c:v>
                </c:pt>
                <c:pt idx="15">
                  <c:v>41</c:v>
                </c:pt>
                <c:pt idx="16">
                  <c:v>69</c:v>
                </c:pt>
                <c:pt idx="17">
                  <c:v>68</c:v>
                </c:pt>
                <c:pt idx="18">
                  <c:v>70</c:v>
                </c:pt>
                <c:pt idx="19">
                  <c:v>62</c:v>
                </c:pt>
                <c:pt idx="20">
                  <c:v>75</c:v>
                </c:pt>
                <c:pt idx="21">
                  <c:v>62</c:v>
                </c:pt>
                <c:pt idx="22">
                  <c:v>73</c:v>
                </c:pt>
                <c:pt idx="23">
                  <c:v>42</c:v>
                </c:pt>
                <c:pt idx="24">
                  <c:v>58</c:v>
                </c:pt>
              </c:numCache>
            </c:numRef>
          </c:val>
        </c:ser>
        <c:ser>
          <c:idx val="1"/>
          <c:order val="1"/>
          <c:spPr>
            <a:blipFill>
              <a:blip xmlns:r="http://schemas.openxmlformats.org/officeDocument/2006/relationships" r:embed="rId3"/>
              <a:tile tx="0" ty="0" sx="100000" sy="100000" flip="none" algn="tl"/>
            </a:blipFill>
          </c:spPr>
          <c:dLbls>
            <c:txPr>
              <a:bodyPr/>
              <a:lstStyle/>
              <a:p>
                <a:pPr>
                  <a:defRPr b="1"/>
                </a:pPr>
                <a:endParaRPr lang="ru-RU"/>
              </a:p>
            </c:txPr>
            <c:showVal val="1"/>
          </c:dLbls>
          <c:cat>
            <c:strRef>
              <c:f>'Загальна таблиця'!$A$27:$A$51</c:f>
              <c:strCache>
                <c:ptCount val="25"/>
                <c:pt idx="0">
                  <c:v>Українська мова</c:v>
                </c:pt>
                <c:pt idx="1">
                  <c:v>Українська література</c:v>
                </c:pt>
                <c:pt idx="2">
                  <c:v>Світова  література</c:v>
                </c:pt>
                <c:pt idx="3">
                  <c:v>Іноземна мова </c:v>
                </c:pt>
                <c:pt idx="4">
                  <c:v>Математика</c:v>
                </c:pt>
                <c:pt idx="5">
                  <c:v>Інформатика</c:v>
                </c:pt>
                <c:pt idx="6">
                  <c:v>Історія</c:v>
                </c:pt>
                <c:pt idx="7">
                  <c:v>Всесвітня історія</c:v>
                </c:pt>
                <c:pt idx="8">
                  <c:v>Правознавство</c:v>
                </c:pt>
                <c:pt idx="9">
                  <c:v>Етика</c:v>
                </c:pt>
                <c:pt idx="10">
                  <c:v>Географія</c:v>
                </c:pt>
                <c:pt idx="11">
                  <c:v>Основи економіки</c:v>
                </c:pt>
                <c:pt idx="12">
                  <c:v>Біологія</c:v>
                </c:pt>
                <c:pt idx="13">
                  <c:v>Природознавство</c:v>
                </c:pt>
                <c:pt idx="14">
                  <c:v>Фізика</c:v>
                </c:pt>
                <c:pt idx="15">
                  <c:v>Хімія</c:v>
                </c:pt>
                <c:pt idx="16">
                  <c:v>Музика</c:v>
                </c:pt>
                <c:pt idx="17">
                  <c:v>Образотворче мистецтво</c:v>
                </c:pt>
                <c:pt idx="18">
                  <c:v>Фізична культура</c:v>
                </c:pt>
                <c:pt idx="19">
                  <c:v> Основи здоровя </c:v>
                </c:pt>
                <c:pt idx="20">
                  <c:v> Захист Вітчизни</c:v>
                </c:pt>
                <c:pt idx="21">
                  <c:v>Людина і світ</c:v>
                </c:pt>
                <c:pt idx="22">
                  <c:v>Трудове навчання</c:v>
                </c:pt>
                <c:pt idx="23">
                  <c:v>Російська мова</c:v>
                </c:pt>
                <c:pt idx="24">
                  <c:v>Художня культура</c:v>
                </c:pt>
              </c:strCache>
            </c:strRef>
          </c:cat>
          <c:val>
            <c:numRef>
              <c:f>'Загальна таблиця'!$C$27:$C$51</c:f>
              <c:numCache>
                <c:formatCode>General</c:formatCode>
                <c:ptCount val="25"/>
                <c:pt idx="0">
                  <c:v>57</c:v>
                </c:pt>
                <c:pt idx="1">
                  <c:v>62</c:v>
                </c:pt>
                <c:pt idx="2">
                  <c:v>61</c:v>
                </c:pt>
                <c:pt idx="3">
                  <c:v>57</c:v>
                </c:pt>
                <c:pt idx="4">
                  <c:v>55</c:v>
                </c:pt>
                <c:pt idx="5">
                  <c:v>69</c:v>
                </c:pt>
                <c:pt idx="6">
                  <c:v>60</c:v>
                </c:pt>
                <c:pt idx="7">
                  <c:v>59</c:v>
                </c:pt>
                <c:pt idx="8">
                  <c:v>61</c:v>
                </c:pt>
                <c:pt idx="9">
                  <c:v>70</c:v>
                </c:pt>
                <c:pt idx="10">
                  <c:v>58</c:v>
                </c:pt>
                <c:pt idx="11">
                  <c:v>68</c:v>
                </c:pt>
                <c:pt idx="12">
                  <c:v>61</c:v>
                </c:pt>
                <c:pt idx="13">
                  <c:v>64</c:v>
                </c:pt>
                <c:pt idx="14">
                  <c:v>58</c:v>
                </c:pt>
                <c:pt idx="15">
                  <c:v>58</c:v>
                </c:pt>
                <c:pt idx="16">
                  <c:v>74</c:v>
                </c:pt>
                <c:pt idx="17">
                  <c:v>74</c:v>
                </c:pt>
                <c:pt idx="18">
                  <c:v>76</c:v>
                </c:pt>
                <c:pt idx="19">
                  <c:v>71</c:v>
                </c:pt>
                <c:pt idx="20">
                  <c:v>78</c:v>
                </c:pt>
                <c:pt idx="21">
                  <c:v>70</c:v>
                </c:pt>
                <c:pt idx="22">
                  <c:v>77</c:v>
                </c:pt>
                <c:pt idx="23">
                  <c:v>59</c:v>
                </c:pt>
                <c:pt idx="24">
                  <c:v>69</c:v>
                </c:pt>
              </c:numCache>
            </c:numRef>
          </c:val>
        </c:ser>
        <c:axId val="118085888"/>
        <c:axId val="118198272"/>
      </c:barChart>
      <c:catAx>
        <c:axId val="118085888"/>
        <c:scaling>
          <c:orientation val="minMax"/>
        </c:scaling>
        <c:axPos val="b"/>
        <c:numFmt formatCode="General" sourceLinked="1"/>
        <c:tickLblPos val="nextTo"/>
        <c:crossAx val="118198272"/>
        <c:crosses val="autoZero"/>
        <c:auto val="1"/>
        <c:lblAlgn val="ctr"/>
        <c:lblOffset val="100"/>
      </c:catAx>
      <c:valAx>
        <c:axId val="118198272"/>
        <c:scaling>
          <c:orientation val="minMax"/>
        </c:scaling>
        <c:axPos val="l"/>
        <c:numFmt formatCode="General" sourceLinked="1"/>
        <c:tickLblPos val="nextTo"/>
        <c:crossAx val="118085888"/>
        <c:crosses val="autoZero"/>
        <c:crossBetween val="between"/>
      </c:valAx>
    </c:plotArea>
    <c:plotVisOnly val="1"/>
    <c:dispBlanksAs val="gap"/>
  </c:chart>
  <c:spPr>
    <a:noFill/>
  </c:spPr>
  <c:externalData r:id="rId4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ru-RU" dirty="0"/>
              <a:t>Пор</a:t>
            </a:r>
            <a:r>
              <a:rPr lang="uk-UA" dirty="0"/>
              <a:t>і</a:t>
            </a:r>
            <a:r>
              <a:rPr lang="ru-RU" dirty="0" err="1"/>
              <a:t>вняльний</a:t>
            </a:r>
            <a:r>
              <a:rPr lang="ru-RU" dirty="0"/>
              <a:t> </a:t>
            </a: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 smtClean="0"/>
              <a:t>коефіцієнтів</a:t>
            </a:r>
            <a:r>
              <a:rPr lang="ru-RU" dirty="0" smtClean="0"/>
              <a:t> </a:t>
            </a:r>
            <a:r>
              <a:rPr lang="ru-RU" dirty="0" err="1"/>
              <a:t>якості</a:t>
            </a:r>
            <a:r>
              <a:rPr lang="ru-RU" dirty="0"/>
              <a:t> </a:t>
            </a:r>
          </a:p>
        </c:rich>
      </c:tx>
      <c:layout>
        <c:manualLayout>
          <c:xMode val="edge"/>
          <c:yMode val="edge"/>
          <c:x val="0.28026838407283478"/>
          <c:y val="6.4052281376717674E-2"/>
        </c:manualLayout>
      </c:layout>
    </c:title>
    <c:plotArea>
      <c:layout/>
      <c:barChart>
        <c:barDir val="col"/>
        <c:grouping val="clustered"/>
        <c:ser>
          <c:idx val="0"/>
          <c:order val="0"/>
          <c:tx>
            <c:strRef>
              <c:f>'Загальна таблиця'!$M$24</c:f>
              <c:strCache>
                <c:ptCount val="1"/>
                <c:pt idx="0">
                  <c:v>2013-2014</c:v>
                </c:pt>
              </c:strCache>
            </c:strRef>
          </c:tx>
          <c:spPr>
            <a:blipFill>
              <a:blip xmlns:r="http://schemas.openxmlformats.org/officeDocument/2006/relationships" r:embed="rId2"/>
              <a:tile tx="0" ty="0" sx="100000" sy="100000" flip="none" algn="tl"/>
            </a:blipFill>
          </c:spPr>
          <c:cat>
            <c:strRef>
              <c:f>'Загальна таблиця'!$L$25:$L$41</c:f>
              <c:strCache>
                <c:ptCount val="17"/>
                <c:pt idx="0">
                  <c:v>Царичанська ЗОШ І-ІІІ ст.</c:v>
                </c:pt>
                <c:pt idx="1">
                  <c:v>Бабайківська ЗОШ І-ІІІ ст</c:v>
                </c:pt>
                <c:pt idx="2">
                  <c:v>Китайгородська ЗОШ І-ІІІ ст</c:v>
                </c:pt>
                <c:pt idx="3">
                  <c:v>Ляшківська ЗОШ І-ІІІ ст.</c:v>
                </c:pt>
                <c:pt idx="4">
                  <c:v>Могилівська ЗОШ І-ІІІ ст</c:v>
                </c:pt>
                <c:pt idx="5">
                  <c:v> Молодіжнянська ЗОШ І-ІІІ ст</c:v>
                </c:pt>
                <c:pt idx="6">
                  <c:v>ПреображенськаЗОШ І-ІІІ ст.</c:v>
                </c:pt>
                <c:pt idx="7">
                  <c:v>Прядівська ЗОШ І-ІІІ ст</c:v>
                </c:pt>
                <c:pt idx="8">
                  <c:v>Новопідкрязький НВК</c:v>
                </c:pt>
                <c:pt idx="9">
                  <c:v>Михайлівська ЗОШ І-ІІІ ст.</c:v>
                </c:pt>
                <c:pt idx="10">
                  <c:v>Царичанська ЗОШ І-ІІ ст</c:v>
                </c:pt>
                <c:pt idx="11">
                  <c:v>Лисківська ЗОШ І-ІІ ст</c:v>
                </c:pt>
                <c:pt idx="12">
                  <c:v>Залеліївська ЗОШ І-ІІ ст.</c:v>
                </c:pt>
                <c:pt idx="13">
                  <c:v>Цибульківська ЗОШ І-ІІ ст</c:v>
                </c:pt>
                <c:pt idx="14">
                  <c:v>Юріївська ЗОШ І-ІІ ст</c:v>
                </c:pt>
                <c:pt idx="15">
                  <c:v>Рудківська ЗОШ І-ІІ ст.</c:v>
                </c:pt>
                <c:pt idx="16">
                  <c:v>Могилівська ЗОШ І-ІІ ст</c:v>
                </c:pt>
              </c:strCache>
            </c:strRef>
          </c:cat>
          <c:val>
            <c:numRef>
              <c:f>'Загальна таблиця'!$M$25:$M$41</c:f>
              <c:numCache>
                <c:formatCode>0</c:formatCode>
                <c:ptCount val="17"/>
                <c:pt idx="0">
                  <c:v>62.760000000000005</c:v>
                </c:pt>
                <c:pt idx="1">
                  <c:v>55.652173913043477</c:v>
                </c:pt>
                <c:pt idx="2">
                  <c:v>56.64</c:v>
                </c:pt>
                <c:pt idx="3">
                  <c:v>55.36</c:v>
                </c:pt>
                <c:pt idx="4">
                  <c:v>58.217391304347828</c:v>
                </c:pt>
                <c:pt idx="5">
                  <c:v>54.32</c:v>
                </c:pt>
                <c:pt idx="6">
                  <c:v>56.25</c:v>
                </c:pt>
                <c:pt idx="7">
                  <c:v>57</c:v>
                </c:pt>
                <c:pt idx="8">
                  <c:v>56.416666666666643</c:v>
                </c:pt>
                <c:pt idx="9">
                  <c:v>46.541666666666643</c:v>
                </c:pt>
                <c:pt idx="10">
                  <c:v>54.590909090909101</c:v>
                </c:pt>
                <c:pt idx="11">
                  <c:v>44</c:v>
                </c:pt>
                <c:pt idx="12">
                  <c:v>55.904761904761905</c:v>
                </c:pt>
                <c:pt idx="13">
                  <c:v>49.619047619047606</c:v>
                </c:pt>
                <c:pt idx="14">
                  <c:v>39.904761904761905</c:v>
                </c:pt>
                <c:pt idx="15">
                  <c:v>50.5</c:v>
                </c:pt>
                <c:pt idx="16">
                  <c:v>44.954545454545439</c:v>
                </c:pt>
              </c:numCache>
            </c:numRef>
          </c:val>
        </c:ser>
        <c:ser>
          <c:idx val="1"/>
          <c:order val="1"/>
          <c:tx>
            <c:strRef>
              <c:f>'Загальна таблиця'!$N$24</c:f>
              <c:strCache>
                <c:ptCount val="1"/>
                <c:pt idx="0">
                  <c:v>2012-2013</c:v>
                </c:pt>
              </c:strCache>
            </c:strRef>
          </c:tx>
          <c:cat>
            <c:strRef>
              <c:f>'Загальна таблиця'!$L$25:$L$41</c:f>
              <c:strCache>
                <c:ptCount val="17"/>
                <c:pt idx="0">
                  <c:v>Царичанська ЗОШ І-ІІІ ст.</c:v>
                </c:pt>
                <c:pt idx="1">
                  <c:v>Бабайківська ЗОШ І-ІІІ ст</c:v>
                </c:pt>
                <c:pt idx="2">
                  <c:v>Китайгородська ЗОШ І-ІІІ ст</c:v>
                </c:pt>
                <c:pt idx="3">
                  <c:v>Ляшківська ЗОШ І-ІІІ ст.</c:v>
                </c:pt>
                <c:pt idx="4">
                  <c:v>Могилівська ЗОШ І-ІІІ ст</c:v>
                </c:pt>
                <c:pt idx="5">
                  <c:v> Молодіжнянська ЗОШ І-ІІІ ст</c:v>
                </c:pt>
                <c:pt idx="6">
                  <c:v>ПреображенськаЗОШ І-ІІІ ст.</c:v>
                </c:pt>
                <c:pt idx="7">
                  <c:v>Прядівська ЗОШ І-ІІІ ст</c:v>
                </c:pt>
                <c:pt idx="8">
                  <c:v>Новопідкрязький НВК</c:v>
                </c:pt>
                <c:pt idx="9">
                  <c:v>Михайлівська ЗОШ І-ІІІ ст.</c:v>
                </c:pt>
                <c:pt idx="10">
                  <c:v>Царичанська ЗОШ І-ІІ ст</c:v>
                </c:pt>
                <c:pt idx="11">
                  <c:v>Лисківська ЗОШ І-ІІ ст</c:v>
                </c:pt>
                <c:pt idx="12">
                  <c:v>Залеліївська ЗОШ І-ІІ ст.</c:v>
                </c:pt>
                <c:pt idx="13">
                  <c:v>Цибульківська ЗОШ І-ІІ ст</c:v>
                </c:pt>
                <c:pt idx="14">
                  <c:v>Юріївська ЗОШ І-ІІ ст</c:v>
                </c:pt>
                <c:pt idx="15">
                  <c:v>Рудківська ЗОШ І-ІІ ст.</c:v>
                </c:pt>
                <c:pt idx="16">
                  <c:v>Могилівська ЗОШ І-ІІ ст</c:v>
                </c:pt>
              </c:strCache>
            </c:strRef>
          </c:cat>
          <c:val>
            <c:numRef>
              <c:f>'Загальна таблиця'!$N$25:$N$41</c:f>
              <c:numCache>
                <c:formatCode>0</c:formatCode>
                <c:ptCount val="17"/>
                <c:pt idx="0">
                  <c:v>62.96</c:v>
                </c:pt>
                <c:pt idx="1">
                  <c:v>57.6</c:v>
                </c:pt>
                <c:pt idx="2">
                  <c:v>53.720000000000006</c:v>
                </c:pt>
                <c:pt idx="3">
                  <c:v>54.227272727272734</c:v>
                </c:pt>
                <c:pt idx="4">
                  <c:v>52.66666666666665</c:v>
                </c:pt>
                <c:pt idx="5">
                  <c:v>53.304347826086946</c:v>
                </c:pt>
                <c:pt idx="6">
                  <c:v>52.956521739130395</c:v>
                </c:pt>
                <c:pt idx="7">
                  <c:v>54</c:v>
                </c:pt>
                <c:pt idx="8">
                  <c:v>51.48</c:v>
                </c:pt>
                <c:pt idx="9">
                  <c:v>50.2</c:v>
                </c:pt>
                <c:pt idx="10">
                  <c:v>48.92</c:v>
                </c:pt>
                <c:pt idx="11">
                  <c:v>47.714285714285715</c:v>
                </c:pt>
                <c:pt idx="12">
                  <c:v>47.190476190476197</c:v>
                </c:pt>
                <c:pt idx="13">
                  <c:v>46.181818181818173</c:v>
                </c:pt>
                <c:pt idx="14">
                  <c:v>45.16666666666665</c:v>
                </c:pt>
                <c:pt idx="15">
                  <c:v>45.38095238095238</c:v>
                </c:pt>
                <c:pt idx="16">
                  <c:v>42.227272727272734</c:v>
                </c:pt>
              </c:numCache>
            </c:numRef>
          </c:val>
        </c:ser>
        <c:dLbls>
          <c:showVal val="1"/>
        </c:dLbls>
        <c:axId val="122124928"/>
        <c:axId val="122163584"/>
      </c:barChart>
      <c:catAx>
        <c:axId val="122124928"/>
        <c:scaling>
          <c:orientation val="minMax"/>
        </c:scaling>
        <c:axPos val="b"/>
        <c:majorTickMark val="none"/>
        <c:tickLblPos val="nextTo"/>
        <c:crossAx val="122163584"/>
        <c:crosses val="autoZero"/>
        <c:auto val="1"/>
        <c:lblAlgn val="ctr"/>
        <c:lblOffset val="100"/>
      </c:catAx>
      <c:valAx>
        <c:axId val="122163584"/>
        <c:scaling>
          <c:orientation val="minMax"/>
        </c:scaling>
        <c:axPos val="l"/>
        <c:numFmt formatCode="0" sourceLinked="1"/>
        <c:majorTickMark val="none"/>
        <c:tickLblPos val="nextTo"/>
        <c:crossAx val="122124928"/>
        <c:crosses val="autoZero"/>
        <c:crossBetween val="between"/>
      </c:valAx>
    </c:plotArea>
    <c:legend>
      <c:legendPos val="t"/>
      <c:layout>
        <c:manualLayout>
          <c:xMode val="edge"/>
          <c:yMode val="edge"/>
          <c:x val="0.36902056569146113"/>
          <c:y val="0.12805753965663938"/>
          <c:w val="0.26195886861707895"/>
          <c:h val="4.3176844818440412E-2"/>
        </c:manualLayout>
      </c:layout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</c:chart>
  <c:externalData r:id="rId3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>
                <a:latin typeface="+mj-lt"/>
              </a:defRPr>
            </a:pPr>
            <a:r>
              <a:rPr lang="ru-RU" sz="1800" b="1" i="0" baseline="0">
                <a:effectLst/>
                <a:latin typeface="+mj-lt"/>
              </a:rPr>
              <a:t>Аналіз відмінників по Царичанському району </a:t>
            </a:r>
            <a:endParaRPr lang="ru-RU">
              <a:effectLst/>
              <a:latin typeface="+mj-lt"/>
            </a:endParaRPr>
          </a:p>
          <a:p>
            <a:pPr>
              <a:defRPr>
                <a:latin typeface="+mj-lt"/>
              </a:defRPr>
            </a:pPr>
            <a:r>
              <a:rPr lang="ru-RU" sz="1800" b="1" i="0" baseline="0">
                <a:effectLst/>
                <a:latin typeface="+mj-lt"/>
              </a:rPr>
              <a:t>за І семестр 2013-14 н.р. , % </a:t>
            </a:r>
            <a:endParaRPr lang="ru-RU">
              <a:effectLst/>
              <a:latin typeface="+mj-lt"/>
            </a:endParaRPr>
          </a:p>
          <a:p>
            <a:pPr>
              <a:defRPr>
                <a:latin typeface="+mj-lt"/>
              </a:defRPr>
            </a:pPr>
            <a:endParaRPr lang="ru-RU">
              <a:latin typeface="+mj-lt"/>
            </a:endParaRPr>
          </a:p>
        </c:rich>
      </c:tx>
      <c:layout>
        <c:manualLayout>
          <c:xMode val="edge"/>
          <c:yMode val="edge"/>
          <c:x val="0.22641084459756686"/>
          <c:y val="6.0583719116573315E-2"/>
        </c:manualLayout>
      </c:layout>
      <c:overlay val="1"/>
    </c:title>
    <c:plotArea>
      <c:layout/>
      <c:barChart>
        <c:barDir val="col"/>
        <c:grouping val="clustered"/>
        <c:ser>
          <c:idx val="0"/>
          <c:order val="0"/>
          <c:dPt>
            <c:idx val="17"/>
            <c:spPr>
              <a:gradFill>
                <a:gsLst>
                  <a:gs pos="0">
                    <a:srgbClr val="000082"/>
                  </a:gs>
                  <a:gs pos="13000">
                    <a:srgbClr val="0047FF"/>
                  </a:gs>
                  <a:gs pos="28000">
                    <a:srgbClr val="000082"/>
                  </a:gs>
                  <a:gs pos="42999">
                    <a:srgbClr val="0047FF"/>
                  </a:gs>
                  <a:gs pos="58000">
                    <a:srgbClr val="000082"/>
                  </a:gs>
                  <a:gs pos="72000">
                    <a:srgbClr val="0047FF"/>
                  </a:gs>
                  <a:gs pos="87000">
                    <a:srgbClr val="000082"/>
                  </a:gs>
                  <a:gs pos="100000">
                    <a:srgbClr val="0047FF"/>
                  </a:gs>
                </a:gsLst>
                <a:lin ang="5400000" scaled="0"/>
              </a:gradFill>
            </c:spPr>
          </c:dPt>
          <c:cat>
            <c:strRef>
              <c:f>Лист1!$D$2:$D$19</c:f>
              <c:strCache>
                <c:ptCount val="18"/>
                <c:pt idx="0">
                  <c:v>Залеліївська ЗОШ І-ІІ ст.</c:v>
                </c:pt>
                <c:pt idx="1">
                  <c:v>Царичанська ЗОШ І-ІІІ ст.</c:v>
                </c:pt>
                <c:pt idx="2">
                  <c:v>Преображенська ЗОШ І-ІІІ ст.</c:v>
                </c:pt>
                <c:pt idx="3">
                  <c:v>Бабайківська ЗОШ І-ІІІ ст.</c:v>
                </c:pt>
                <c:pt idx="4">
                  <c:v>Царичанська ЗОШ І-ІІ ст.</c:v>
                </c:pt>
                <c:pt idx="5">
                  <c:v>Китайгородська ЗОШ І-ІІІ ст.</c:v>
                </c:pt>
                <c:pt idx="6">
                  <c:v>Цибульківська ЗОШ І-ІІ ст.</c:v>
                </c:pt>
                <c:pt idx="7">
                  <c:v>Прядівська ЗОШ І-ІІІ ст.</c:v>
                </c:pt>
                <c:pt idx="8">
                  <c:v>Ляшківська ЗОШ І-ІІІ ст.</c:v>
                </c:pt>
                <c:pt idx="9">
                  <c:v>Новопідкрязький НВК</c:v>
                </c:pt>
                <c:pt idx="10">
                  <c:v>Могилівська ЗОШ І-ІІ ст.</c:v>
                </c:pt>
                <c:pt idx="11">
                  <c:v>Лисківська ЗОШ І-ІІ ст.</c:v>
                </c:pt>
                <c:pt idx="12">
                  <c:v>Могилівська ЗОШ І-ІІІ ст.</c:v>
                </c:pt>
                <c:pt idx="13">
                  <c:v>Рудківська ЗОШ І-ІІ ст.</c:v>
                </c:pt>
                <c:pt idx="14">
                  <c:v>Михайлівська ЗОШ І-ІІІ ст.</c:v>
                </c:pt>
                <c:pt idx="15">
                  <c:v>Молодіжнянська ЗОШ І-ІІІ ст.</c:v>
                </c:pt>
                <c:pt idx="16">
                  <c:v>Юр'ївська ЗОШ І-ІІ ст.</c:v>
                </c:pt>
                <c:pt idx="17">
                  <c:v>По району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20</c:v>
                </c:pt>
                <c:pt idx="1">
                  <c:v>16</c:v>
                </c:pt>
                <c:pt idx="2">
                  <c:v>15</c:v>
                </c:pt>
                <c:pt idx="3">
                  <c:v>13</c:v>
                </c:pt>
                <c:pt idx="4">
                  <c:v>13</c:v>
                </c:pt>
                <c:pt idx="5">
                  <c:v>13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11</c:v>
                </c:pt>
                <c:pt idx="11">
                  <c:v>10</c:v>
                </c:pt>
                <c:pt idx="12">
                  <c:v>9</c:v>
                </c:pt>
                <c:pt idx="13">
                  <c:v>6</c:v>
                </c:pt>
                <c:pt idx="14">
                  <c:v>5</c:v>
                </c:pt>
                <c:pt idx="15">
                  <c:v>5</c:v>
                </c:pt>
                <c:pt idx="16">
                  <c:v>2</c:v>
                </c:pt>
                <c:pt idx="17" formatCode="0">
                  <c:v>10.941176470588236</c:v>
                </c:pt>
              </c:numCache>
            </c:numRef>
          </c:val>
        </c:ser>
        <c:dLbls>
          <c:showVal val="1"/>
        </c:dLbls>
        <c:axId val="122544512"/>
        <c:axId val="122546048"/>
      </c:barChart>
      <c:catAx>
        <c:axId val="122544512"/>
        <c:scaling>
          <c:orientation val="minMax"/>
        </c:scaling>
        <c:axPos val="b"/>
        <c:tickLblPos val="nextTo"/>
        <c:crossAx val="122546048"/>
        <c:crosses val="autoZero"/>
        <c:auto val="1"/>
        <c:lblAlgn val="ctr"/>
        <c:lblOffset val="100"/>
      </c:catAx>
      <c:valAx>
        <c:axId val="122546048"/>
        <c:scaling>
          <c:orientation val="minMax"/>
        </c:scaling>
        <c:axPos val="l"/>
        <c:numFmt formatCode="General" sourceLinked="1"/>
        <c:tickLblPos val="nextTo"/>
        <c:crossAx val="122544512"/>
        <c:crosses val="autoZero"/>
        <c:crossBetween val="between"/>
      </c:valAx>
    </c:plotArea>
    <c:plotVisOnly val="1"/>
    <c:dispBlanksAs val="gap"/>
  </c:chart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6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2400"/>
            </a:pPr>
            <a:r>
              <a:rPr lang="ru-RU" sz="2400"/>
              <a:t>Анал</a:t>
            </a:r>
            <a:r>
              <a:rPr lang="uk-UA" sz="2400"/>
              <a:t>із відмінників </a:t>
            </a:r>
            <a:endParaRPr lang="ru-RU" sz="2400"/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tx>
            <c:strRef>
              <c:f>Лист1!$E$1</c:f>
              <c:strCache>
                <c:ptCount val="1"/>
                <c:pt idx="0">
                  <c:v>2013-2014</c:v>
                </c:pt>
              </c:strCache>
            </c:strRef>
          </c:tx>
          <c:cat>
            <c:strRef>
              <c:f>Лист1!$D$2:$D$19</c:f>
              <c:strCache>
                <c:ptCount val="18"/>
                <c:pt idx="0">
                  <c:v>Залеліївська ЗОШ І-ІІ ст.</c:v>
                </c:pt>
                <c:pt idx="1">
                  <c:v>Царичанська ЗОШ І-ІІІ ст.</c:v>
                </c:pt>
                <c:pt idx="2">
                  <c:v>Преображенська ЗОШ І-ІІІ ст.</c:v>
                </c:pt>
                <c:pt idx="3">
                  <c:v>Бабайківська ЗОШ І-ІІІ ст.</c:v>
                </c:pt>
                <c:pt idx="4">
                  <c:v>Царичанська ЗОШ І-ІІ ст.</c:v>
                </c:pt>
                <c:pt idx="5">
                  <c:v>Китайгородська ЗОШ І-ІІІ ст.</c:v>
                </c:pt>
                <c:pt idx="6">
                  <c:v>Цибульківська ЗОШ І-ІІ ст.</c:v>
                </c:pt>
                <c:pt idx="7">
                  <c:v>Прядівська ЗОШ І-ІІІ ст.</c:v>
                </c:pt>
                <c:pt idx="8">
                  <c:v>Ляшківська ЗОШ І-ІІІ ст.</c:v>
                </c:pt>
                <c:pt idx="9">
                  <c:v>Новопідкрязький НВК</c:v>
                </c:pt>
                <c:pt idx="10">
                  <c:v>Могилівська ЗОШ І-ІІ ст.</c:v>
                </c:pt>
                <c:pt idx="11">
                  <c:v>Лисківська ЗОШ І-ІІ ст.</c:v>
                </c:pt>
                <c:pt idx="12">
                  <c:v>Могилівська ЗОШ І-ІІІ ст.</c:v>
                </c:pt>
                <c:pt idx="13">
                  <c:v>Рудківська ЗОШ І-ІІ ст.</c:v>
                </c:pt>
                <c:pt idx="14">
                  <c:v>Михайлівська ЗОШ І-ІІІ ст.</c:v>
                </c:pt>
                <c:pt idx="15">
                  <c:v>Молодіжнянська ЗОШ І-ІІІ ст.</c:v>
                </c:pt>
                <c:pt idx="16">
                  <c:v>Юр'ївська ЗОШ І-ІІ ст.</c:v>
                </c:pt>
                <c:pt idx="17">
                  <c:v>По району</c:v>
                </c:pt>
              </c:strCache>
            </c:strRef>
          </c:cat>
          <c:val>
            <c:numRef>
              <c:f>Лист1!$E$2:$E$19</c:f>
              <c:numCache>
                <c:formatCode>General</c:formatCode>
                <c:ptCount val="18"/>
                <c:pt idx="0">
                  <c:v>20</c:v>
                </c:pt>
                <c:pt idx="1">
                  <c:v>16</c:v>
                </c:pt>
                <c:pt idx="2">
                  <c:v>15</c:v>
                </c:pt>
                <c:pt idx="3">
                  <c:v>13</c:v>
                </c:pt>
                <c:pt idx="4">
                  <c:v>13</c:v>
                </c:pt>
                <c:pt idx="5">
                  <c:v>13</c:v>
                </c:pt>
                <c:pt idx="6">
                  <c:v>12</c:v>
                </c:pt>
                <c:pt idx="7">
                  <c:v>12</c:v>
                </c:pt>
                <c:pt idx="8">
                  <c:v>12</c:v>
                </c:pt>
                <c:pt idx="9">
                  <c:v>12</c:v>
                </c:pt>
                <c:pt idx="10">
                  <c:v>11</c:v>
                </c:pt>
                <c:pt idx="11">
                  <c:v>10</c:v>
                </c:pt>
                <c:pt idx="12">
                  <c:v>9</c:v>
                </c:pt>
                <c:pt idx="13">
                  <c:v>6</c:v>
                </c:pt>
                <c:pt idx="14">
                  <c:v>5</c:v>
                </c:pt>
                <c:pt idx="15">
                  <c:v>5</c:v>
                </c:pt>
                <c:pt idx="16">
                  <c:v>2</c:v>
                </c:pt>
                <c:pt idx="17" formatCode="0">
                  <c:v>10.941176470588236</c:v>
                </c:pt>
              </c:numCache>
            </c:numRef>
          </c:val>
        </c:ser>
        <c:ser>
          <c:idx val="1"/>
          <c:order val="1"/>
          <c:tx>
            <c:strRef>
              <c:f>Лист1!$F$1</c:f>
              <c:strCache>
                <c:ptCount val="1"/>
                <c:pt idx="0">
                  <c:v>2012-2013</c:v>
                </c:pt>
              </c:strCache>
            </c:strRef>
          </c:tx>
          <c:cat>
            <c:strRef>
              <c:f>Лист1!$D$2:$D$19</c:f>
              <c:strCache>
                <c:ptCount val="18"/>
                <c:pt idx="0">
                  <c:v>Залеліївська ЗОШ І-ІІ ст.</c:v>
                </c:pt>
                <c:pt idx="1">
                  <c:v>Царичанська ЗОШ І-ІІІ ст.</c:v>
                </c:pt>
                <c:pt idx="2">
                  <c:v>Преображенська ЗОШ І-ІІІ ст.</c:v>
                </c:pt>
                <c:pt idx="3">
                  <c:v>Бабайківська ЗОШ І-ІІІ ст.</c:v>
                </c:pt>
                <c:pt idx="4">
                  <c:v>Царичанська ЗОШ І-ІІ ст.</c:v>
                </c:pt>
                <c:pt idx="5">
                  <c:v>Китайгородська ЗОШ І-ІІІ ст.</c:v>
                </c:pt>
                <c:pt idx="6">
                  <c:v>Цибульківська ЗОШ І-ІІ ст.</c:v>
                </c:pt>
                <c:pt idx="7">
                  <c:v>Прядівська ЗОШ І-ІІІ ст.</c:v>
                </c:pt>
                <c:pt idx="8">
                  <c:v>Ляшківська ЗОШ І-ІІІ ст.</c:v>
                </c:pt>
                <c:pt idx="9">
                  <c:v>Новопідкрязький НВК</c:v>
                </c:pt>
                <c:pt idx="10">
                  <c:v>Могилівська ЗОШ І-ІІ ст.</c:v>
                </c:pt>
                <c:pt idx="11">
                  <c:v>Лисківська ЗОШ І-ІІ ст.</c:v>
                </c:pt>
                <c:pt idx="12">
                  <c:v>Могилівська ЗОШ І-ІІІ ст.</c:v>
                </c:pt>
                <c:pt idx="13">
                  <c:v>Рудківська ЗОШ І-ІІ ст.</c:v>
                </c:pt>
                <c:pt idx="14">
                  <c:v>Михайлівська ЗОШ І-ІІІ ст.</c:v>
                </c:pt>
                <c:pt idx="15">
                  <c:v>Молодіжнянська ЗОШ І-ІІІ ст.</c:v>
                </c:pt>
                <c:pt idx="16">
                  <c:v>Юр'ївська ЗОШ І-ІІ ст.</c:v>
                </c:pt>
                <c:pt idx="17">
                  <c:v>По району</c:v>
                </c:pt>
              </c:strCache>
            </c:strRef>
          </c:cat>
          <c:val>
            <c:numRef>
              <c:f>Лист1!$F$2:$F$19</c:f>
              <c:numCache>
                <c:formatCode>General</c:formatCode>
                <c:ptCount val="18"/>
                <c:pt idx="0">
                  <c:v>16</c:v>
                </c:pt>
                <c:pt idx="1">
                  <c:v>14</c:v>
                </c:pt>
                <c:pt idx="2">
                  <c:v>13</c:v>
                </c:pt>
                <c:pt idx="3">
                  <c:v>11</c:v>
                </c:pt>
                <c:pt idx="4">
                  <c:v>9</c:v>
                </c:pt>
                <c:pt idx="5">
                  <c:v>9</c:v>
                </c:pt>
                <c:pt idx="6">
                  <c:v>9</c:v>
                </c:pt>
                <c:pt idx="7">
                  <c:v>9</c:v>
                </c:pt>
                <c:pt idx="8">
                  <c:v>8</c:v>
                </c:pt>
                <c:pt idx="9">
                  <c:v>8</c:v>
                </c:pt>
                <c:pt idx="10">
                  <c:v>8</c:v>
                </c:pt>
                <c:pt idx="11">
                  <c:v>7</c:v>
                </c:pt>
                <c:pt idx="12">
                  <c:v>6</c:v>
                </c:pt>
                <c:pt idx="13">
                  <c:v>5</c:v>
                </c:pt>
                <c:pt idx="14">
                  <c:v>5</c:v>
                </c:pt>
                <c:pt idx="15">
                  <c:v>4</c:v>
                </c:pt>
                <c:pt idx="16">
                  <c:v>4</c:v>
                </c:pt>
                <c:pt idx="17">
                  <c:v>10</c:v>
                </c:pt>
              </c:numCache>
            </c:numRef>
          </c:val>
        </c:ser>
        <c:dLbls>
          <c:showVal val="1"/>
        </c:dLbls>
        <c:axId val="123055488"/>
        <c:axId val="122930688"/>
      </c:barChart>
      <c:catAx>
        <c:axId val="123055488"/>
        <c:scaling>
          <c:orientation val="minMax"/>
        </c:scaling>
        <c:axPos val="b"/>
        <c:tickLblPos val="nextTo"/>
        <c:crossAx val="122930688"/>
        <c:crosses val="autoZero"/>
        <c:auto val="1"/>
        <c:lblAlgn val="ctr"/>
        <c:lblOffset val="100"/>
      </c:catAx>
      <c:valAx>
        <c:axId val="122930688"/>
        <c:scaling>
          <c:orientation val="minMax"/>
        </c:scaling>
        <c:axPos val="l"/>
        <c:numFmt formatCode="General" sourceLinked="1"/>
        <c:tickLblPos val="nextTo"/>
        <c:crossAx val="123055488"/>
        <c:crosses val="autoZero"/>
        <c:crossBetween val="between"/>
      </c:valAx>
    </c:plotArea>
    <c:legend>
      <c:legendPos val="t"/>
      <c:layout/>
      <c:txPr>
        <a:bodyPr/>
        <a:lstStyle/>
        <a:p>
          <a:pPr>
            <a:defRPr sz="1600"/>
          </a:pPr>
          <a:endParaRPr lang="ru-RU"/>
        </a:p>
      </c:txPr>
    </c:legend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style val="32"/>
  <c:chart>
    <c:title>
      <c:tx>
        <c:rich>
          <a:bodyPr/>
          <a:lstStyle/>
          <a:p>
            <a:pPr>
              <a:defRPr/>
            </a:pPr>
            <a:r>
              <a:rPr lang="ru-RU" dirty="0" err="1"/>
              <a:t>Аналіз</a:t>
            </a:r>
            <a:r>
              <a:rPr lang="ru-RU" dirty="0"/>
              <a:t> </a:t>
            </a:r>
            <a:r>
              <a:rPr lang="ru-RU" dirty="0" err="1"/>
              <a:t>невстигаючих</a:t>
            </a:r>
            <a:r>
              <a:rPr lang="ru-RU" dirty="0"/>
              <a:t> (у </a:t>
            </a:r>
            <a:r>
              <a:rPr lang="ru-RU" dirty="0" err="1"/>
              <a:t>відсотках</a:t>
            </a:r>
            <a:r>
              <a:rPr lang="ru-RU" dirty="0" smtClean="0"/>
              <a:t>)</a:t>
            </a:r>
          </a:p>
          <a:p>
            <a:pPr>
              <a:defRPr/>
            </a:pPr>
            <a:r>
              <a:rPr lang="ru-RU" dirty="0" smtClean="0"/>
              <a:t> </a:t>
            </a:r>
            <a:r>
              <a:rPr lang="ru-RU" dirty="0"/>
              <a:t>по </a:t>
            </a:r>
            <a:r>
              <a:rPr lang="ru-RU" dirty="0" err="1"/>
              <a:t>Царичанському</a:t>
            </a:r>
            <a:r>
              <a:rPr lang="ru-RU" dirty="0"/>
              <a:t> району </a:t>
            </a:r>
          </a:p>
          <a:p>
            <a:pPr>
              <a:defRPr/>
            </a:pPr>
            <a:r>
              <a:rPr lang="ru-RU" dirty="0"/>
              <a:t>за  І семестр 2012-13 н.р.</a:t>
            </a:r>
          </a:p>
        </c:rich>
      </c:tx>
      <c:layout/>
    </c:title>
    <c:plotArea>
      <c:layout/>
      <c:barChart>
        <c:barDir val="col"/>
        <c:grouping val="clustered"/>
        <c:ser>
          <c:idx val="0"/>
          <c:order val="0"/>
          <c:dLbls>
            <c:showVal val="1"/>
          </c:dLbls>
          <c:cat>
            <c:strRef>
              <c:f>Лист1!$A$1:$A$18</c:f>
              <c:strCache>
                <c:ptCount val="18"/>
                <c:pt idx="0">
                  <c:v>Могилівська ЗОШ І-ІІІ ст.</c:v>
                </c:pt>
                <c:pt idx="1">
                  <c:v>Михайлівська ЗОШ І-ІІІ ст.</c:v>
                </c:pt>
                <c:pt idx="2">
                  <c:v>Царичанська ЗОШ І-ІІ ст.</c:v>
                </c:pt>
                <c:pt idx="3">
                  <c:v>Преображенська ЗОШ І-ІІІ ст.</c:v>
                </c:pt>
                <c:pt idx="4">
                  <c:v>Цибульківська ЗОШ І-ІІ ст.</c:v>
                </c:pt>
                <c:pt idx="5">
                  <c:v>Молодіжнянська ЗОШ І-ІІІ ст.</c:v>
                </c:pt>
                <c:pt idx="6">
                  <c:v>Бабайківська ЗОШ І-ІІІ ст.</c:v>
                </c:pt>
                <c:pt idx="7">
                  <c:v>Рудківська ЗОШ І-ІІ ст.</c:v>
                </c:pt>
                <c:pt idx="8">
                  <c:v>Новопідкрязька ЗОШ І-ІІІ ст.</c:v>
                </c:pt>
                <c:pt idx="9">
                  <c:v>Юр'ївська ЗОШ І-ІІ ст.</c:v>
                </c:pt>
                <c:pt idx="10">
                  <c:v>Прядівська ЗОШ І-ІІІ ст.</c:v>
                </c:pt>
                <c:pt idx="11">
                  <c:v>Китайгородська ЗОШ І-ІІІ ст.</c:v>
                </c:pt>
                <c:pt idx="12">
                  <c:v>Ляшківська ЗОШ І-ІІІ ст.</c:v>
                </c:pt>
                <c:pt idx="13">
                  <c:v>Царичанська ЗОШ І-ІІІ ст.</c:v>
                </c:pt>
                <c:pt idx="14">
                  <c:v>Залеліївська ЗОШ І-ІІ ст.</c:v>
                </c:pt>
                <c:pt idx="15">
                  <c:v>Могилівська ЗОШ І-ІІ ст.</c:v>
                </c:pt>
                <c:pt idx="16">
                  <c:v>Лисківська ЗОШ І-ІІ ст.</c:v>
                </c:pt>
                <c:pt idx="17">
                  <c:v>по району</c:v>
                </c:pt>
              </c:strCache>
            </c:strRef>
          </c:cat>
          <c:val>
            <c:numRef>
              <c:f>Лист1!$C$1:$C$18</c:f>
              <c:numCache>
                <c:formatCode>General</c:formatCode>
                <c:ptCount val="18"/>
                <c:pt idx="0">
                  <c:v>9</c:v>
                </c:pt>
                <c:pt idx="1">
                  <c:v>9</c:v>
                </c:pt>
                <c:pt idx="2">
                  <c:v>8</c:v>
                </c:pt>
                <c:pt idx="3">
                  <c:v>8</c:v>
                </c:pt>
                <c:pt idx="4">
                  <c:v>8</c:v>
                </c:pt>
                <c:pt idx="5">
                  <c:v>6</c:v>
                </c:pt>
                <c:pt idx="6">
                  <c:v>4</c:v>
                </c:pt>
                <c:pt idx="7">
                  <c:v>4</c:v>
                </c:pt>
                <c:pt idx="8">
                  <c:v>4</c:v>
                </c:pt>
                <c:pt idx="9">
                  <c:v>2</c:v>
                </c:pt>
                <c:pt idx="10">
                  <c:v>2</c:v>
                </c:pt>
                <c:pt idx="11">
                  <c:v>1</c:v>
                </c:pt>
                <c:pt idx="12">
                  <c:v>0.60000000000000064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4</c:v>
                </c:pt>
              </c:numCache>
            </c:numRef>
          </c:val>
        </c:ser>
        <c:axId val="123083776"/>
        <c:axId val="123126528"/>
      </c:barChart>
      <c:catAx>
        <c:axId val="123083776"/>
        <c:scaling>
          <c:orientation val="minMax"/>
        </c:scaling>
        <c:axPos val="b"/>
        <c:tickLblPos val="nextTo"/>
        <c:txPr>
          <a:bodyPr/>
          <a:lstStyle/>
          <a:p>
            <a:pPr>
              <a:defRPr sz="1100"/>
            </a:pPr>
            <a:endParaRPr lang="ru-RU"/>
          </a:p>
        </c:txPr>
        <c:crossAx val="123126528"/>
        <c:crosses val="autoZero"/>
        <c:auto val="1"/>
        <c:lblAlgn val="ctr"/>
        <c:lblOffset val="100"/>
      </c:catAx>
      <c:valAx>
        <c:axId val="123126528"/>
        <c:scaling>
          <c:orientation val="minMax"/>
        </c:scaling>
        <c:axPos val="l"/>
        <c:numFmt formatCode="General" sourceLinked="1"/>
        <c:tickLblPos val="nextTo"/>
        <c:crossAx val="123083776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ru-RU"/>
    </a:p>
  </c:txPr>
  <c:externalData r:id="rId1"/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45998E-8FD3-4E7C-BD43-574E13954797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0F84BA-E7BB-4AD2-8C1F-F64279A61F7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F84BA-E7BB-4AD2-8C1F-F64279A61F7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F84BA-E7BB-4AD2-8C1F-F64279A61F7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F84BA-E7BB-4AD2-8C1F-F64279A61F7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F84BA-E7BB-4AD2-8C1F-F64279A61F7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E0F84BA-E7BB-4AD2-8C1F-F64279A61F7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24.03.2014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oleObject" Target="../embeddings/_____Microsoft_Office_Excel_97-20031.xls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013" y="0"/>
            <a:ext cx="9264013" cy="694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Вертикальный свиток 2"/>
          <p:cNvSpPr/>
          <p:nvPr/>
        </p:nvSpPr>
        <p:spPr>
          <a:xfrm>
            <a:off x="1571604" y="642918"/>
            <a:ext cx="6929486" cy="1571636"/>
          </a:xfrm>
          <a:prstGeom prst="verticalScroll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60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Педагогічна рада</a:t>
            </a:r>
            <a:endParaRPr lang="ru-RU" sz="6000" b="1" i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1928794" y="2500306"/>
            <a:ext cx="6143668" cy="3571900"/>
          </a:xfrm>
          <a:prstGeom prst="round2DiagRect">
            <a:avLst/>
          </a:prstGeom>
          <a:solidFill>
            <a:schemeClr val="bg2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uk-UA" sz="3600" b="1" i="1" dirty="0" smtClean="0">
                <a:ln/>
                <a:solidFill>
                  <a:schemeClr val="accent3"/>
                </a:solidFill>
                <a:latin typeface="Times New Roman" pitchFamily="18" charset="0"/>
                <a:cs typeface="Times New Roman" pitchFamily="18" charset="0"/>
              </a:rPr>
              <a:t>Роль контролю та стимулювання  навчальної діяльності школярів у підвищенні рівня якості знань  учнів</a:t>
            </a:r>
            <a:endParaRPr lang="ru-RU" sz="3600" b="1" i="1" dirty="0">
              <a:ln/>
              <a:solidFill>
                <a:schemeClr val="accent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1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013" y="0"/>
            <a:ext cx="9264013" cy="694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Диаграмма 2"/>
          <p:cNvGraphicFramePr>
            <a:graphicFrameLocks noGrp="1"/>
          </p:cNvGraphicFramePr>
          <p:nvPr/>
        </p:nvGraphicFramePr>
        <p:xfrm>
          <a:off x="0" y="404664"/>
          <a:ext cx="9042929" cy="607919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0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1">
        <p:bldAsOne/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Лариса\Desktop\цветочный 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187624" y="1152090"/>
          <a:ext cx="7286678" cy="5705910"/>
        </p:xfrm>
        <a:graphic>
          <a:graphicData uri="http://schemas.openxmlformats.org/drawingml/2006/table">
            <a:tbl>
              <a:tblPr/>
              <a:tblGrid>
                <a:gridCol w="1966773"/>
                <a:gridCol w="1991175"/>
                <a:gridCol w="733843"/>
                <a:gridCol w="733843"/>
                <a:gridCol w="930522"/>
                <a:gridCol w="930522"/>
              </a:tblGrid>
              <a:tr h="194778"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Предмет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Кількість учнів, що вивчають предмет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Коефіцієнт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якості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Коефіцієнт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результативності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778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Школа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Район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Українська мова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Українська література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Іноземна мова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134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Світова література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Інформатика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Математика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36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Етика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Історія України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86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Всесвітня історія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80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Географія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Біологія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Фізика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39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Хімія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41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Фізична культура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120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76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Трудове навчання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95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73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77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Основи здоров'я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Захист Вітчизни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78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Музичне мистецтво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79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970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Образотворче мистецтво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37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74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Природознавство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52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Правознавство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Російська мова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43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42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Художня культура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24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69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Економіка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Креслення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71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Людина і світ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48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62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Астрономія 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17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49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32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ВСЬОГО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154</a:t>
                      </a:r>
                      <a:endParaRPr lang="ru-RU" sz="100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</a:t>
                      </a:r>
                      <a:endParaRPr lang="ru-RU" sz="1000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3952875" algn="l"/>
                        </a:tabLst>
                      </a:pPr>
                      <a:r>
                        <a:rPr lang="uk-UA" sz="10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</a:t>
                      </a:r>
                      <a:endParaRPr lang="ru-RU" sz="10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33409" marR="33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051720" y="188640"/>
            <a:ext cx="5715040" cy="10001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Рівень </a:t>
            </a:r>
            <a:r>
              <a:rPr lang="uk-UA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навчальнихдосягнень</a:t>
            </a: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 базових </a:t>
            </a:r>
            <a:r>
              <a:rPr lang="uk-UA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дсциплін</a:t>
            </a: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 І семестр 2013-2014 </a:t>
            </a:r>
            <a:r>
              <a:rPr lang="uk-UA" b="1" dirty="0" err="1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b="1" dirty="0">
              <a:solidFill>
                <a:schemeClr val="tx2">
                  <a:lumMod val="60000"/>
                  <a:lumOff val="4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013" y="0"/>
            <a:ext cx="9264013" cy="694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316228955"/>
              </p:ext>
            </p:extLst>
          </p:nvPr>
        </p:nvGraphicFramePr>
        <p:xfrm>
          <a:off x="0" y="116632"/>
          <a:ext cx="8892480" cy="67413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013" y="0"/>
            <a:ext cx="9264013" cy="694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graphicFrame>
        <p:nvGraphicFramePr>
          <p:cNvPr id="3" name="Диаграмм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58108335"/>
              </p:ext>
            </p:extLst>
          </p:nvPr>
        </p:nvGraphicFramePr>
        <p:xfrm>
          <a:off x="0" y="220055"/>
          <a:ext cx="9124787" cy="663794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8" presetClass="entr" presetSubtype="0" ac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8000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1"/>
                                          </p:val>
                                        </p:tav>
                                        <p:tav tm="50000">
                                          <p:val>
                                            <p:fltVal val="0.9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Лариса\Desktop\цветочный 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268667908"/>
              </p:ext>
            </p:extLst>
          </p:nvPr>
        </p:nvGraphicFramePr>
        <p:xfrm>
          <a:off x="467544" y="260648"/>
          <a:ext cx="8208912" cy="616530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Лариса\Desktop\цветочный 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981691689"/>
              </p:ext>
            </p:extLst>
          </p:nvPr>
        </p:nvGraphicFramePr>
        <p:xfrm>
          <a:off x="338137" y="357187"/>
          <a:ext cx="8467725" cy="614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8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Лариса\Desktop\цветочный 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839980988"/>
              </p:ext>
            </p:extLst>
          </p:nvPr>
        </p:nvGraphicFramePr>
        <p:xfrm>
          <a:off x="1043608" y="980735"/>
          <a:ext cx="7704854" cy="534521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3852426"/>
                <a:gridCol w="1926214"/>
                <a:gridCol w="1926214"/>
              </a:tblGrid>
              <a:tr h="283533">
                <a:tc>
                  <a:txBody>
                    <a:bodyPr/>
                    <a:lstStyle/>
                    <a:p>
                      <a:pPr algn="ctr" fontAlgn="b"/>
                      <a:r>
                        <a:rPr lang="uk-UA" sz="1400" b="0" i="0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ЗНЗ</a:t>
                      </a:r>
                      <a:endParaRPr lang="ru-RU" sz="1400" b="0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2012-2013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2013-2014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Могилівська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ЗОШ І-ІІІ ст.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Михайлівська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ЗОШ І-ІІІ ст.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9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Царичанська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ЗОШ І-ІІ ст.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Преображенська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ЗОШ І-ІІІ ст.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Цибульківська ЗОШ І-ІІ ст.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8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ЗОШ 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І-ІІІ ст</a:t>
                      </a:r>
                      <a:r>
                        <a:rPr lang="ru-RU" sz="1400" b="1" u="none" strike="noStrike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. </a:t>
                      </a:r>
                      <a:r>
                        <a:rPr lang="ru-RU" sz="1400" b="1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с.Молодіжне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6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Бабайківська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ЗОШ І-ІІІ ст.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Рудківська ЗОШ І-ІІ ст.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Новопідкрязький</a:t>
                      </a:r>
                      <a:r>
                        <a:rPr lang="ru-RU" sz="1400" b="1" u="none" strike="noStrike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НВК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Юр'ївська ЗОШ І-ІІ ст.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Прядівська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ЗОШ І-ІІІ ст.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2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>
                    <a:solidFill>
                      <a:srgbClr val="FFC000"/>
                    </a:solidFill>
                  </a:tcPr>
                </a:tc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Китайгородська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ЗОШ І-ІІІ ст.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1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Ляшківська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ЗОШ І-ІІІ ст.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0,6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Царичанська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ЗОШ І-ІІІ ст.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Залеліївська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ЗОШ І-ІІ ст.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Могилівська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ЗОШ І-ІІ ст.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</a:tr>
              <a:tr h="283533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Лисківська</a:t>
                      </a:r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 ЗОШ І-ІІ ст.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</a:tr>
              <a:tr h="241621">
                <a:tc>
                  <a:txBody>
                    <a:bodyPr/>
                    <a:lstStyle/>
                    <a:p>
                      <a:pPr algn="l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по району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4</a:t>
                      </a:r>
                      <a:endParaRPr lang="ru-RU" sz="1400" b="1" i="0" u="none" strike="noStrike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400" b="1" u="none" strike="noStrike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</a:rPr>
                        <a:t>0,12</a:t>
                      </a:r>
                      <a:endParaRPr lang="ru-RU" sz="1400" b="1" i="0" u="none" strike="noStrike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7148" marR="7148" marT="7148" marB="0" anchor="b"/>
                </a:tc>
              </a:tr>
            </a:tbl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411760" y="404664"/>
            <a:ext cx="5256584" cy="576064"/>
          </a:xfrm>
          <a:prstGeom prst="rect">
            <a:avLst/>
          </a:prstGeom>
          <a:solidFill>
            <a:srgbClr val="FFC000"/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Кількість учнів з низьким рівнем знань</a:t>
            </a:r>
          </a:p>
          <a:p>
            <a:pPr algn="ctr"/>
            <a:r>
              <a:rPr lang="uk-UA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 у відсотках)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Лариса\Desktop\цветочный 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  <p:sp>
        <p:nvSpPr>
          <p:cNvPr id="3" name="Табличка 2"/>
          <p:cNvSpPr/>
          <p:nvPr/>
        </p:nvSpPr>
        <p:spPr>
          <a:xfrm>
            <a:off x="179512" y="116632"/>
            <a:ext cx="8686800" cy="6324600"/>
          </a:xfrm>
          <a:prstGeom prst="plaque">
            <a:avLst>
              <a:gd name="adj" fmla="val 11607"/>
            </a:avLst>
          </a:prstGeom>
          <a:blipFill>
            <a:blip r:embed="rId3" cstate="print"/>
            <a:stretch>
              <a:fillRect/>
            </a:stretch>
          </a:blipFill>
          <a:scene3d>
            <a:camera prst="orthographicFront"/>
            <a:lightRig rig="threePt" dir="t"/>
          </a:scene3d>
          <a:sp3d>
            <a:bevelT w="139700" h="139700" prst="divo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“Идя</a:t>
            </a:r>
            <a:r>
              <a:rPr lang="uk-UA" sz="3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uk-UA" sz="36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каждый</a:t>
            </a:r>
            <a:r>
              <a:rPr lang="uk-UA" sz="3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день на </a:t>
            </a:r>
            <a:r>
              <a:rPr lang="uk-UA" sz="36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работу</a:t>
            </a:r>
            <a:endParaRPr lang="uk-UA" sz="3600" b="1" i="1" dirty="0" smtClean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Не забудьте </a:t>
            </a:r>
            <a:r>
              <a:rPr lang="uk-UA" sz="36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взять</a:t>
            </a:r>
            <a:r>
              <a:rPr lang="uk-UA" sz="3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с </a:t>
            </a:r>
            <a:r>
              <a:rPr lang="uk-UA" sz="36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собой</a:t>
            </a:r>
            <a:r>
              <a:rPr lang="uk-UA" sz="3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: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Немного</a:t>
            </a:r>
            <a:r>
              <a:rPr lang="uk-UA" sz="3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строгости</a:t>
            </a:r>
            <a:r>
              <a:rPr lang="uk-UA" sz="3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sz="36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заботу</a:t>
            </a:r>
            <a:r>
              <a:rPr lang="uk-UA" sz="3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Тепло, </a:t>
            </a:r>
            <a:r>
              <a:rPr lang="uk-UA" sz="36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улыбку</a:t>
            </a:r>
            <a:r>
              <a:rPr lang="uk-UA" sz="3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36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любовь</a:t>
            </a:r>
            <a:r>
              <a:rPr lang="uk-UA" sz="3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Ещ</a:t>
            </a:r>
            <a:r>
              <a:rPr lang="ru-RU" sz="3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ё</a:t>
            </a:r>
            <a:r>
              <a:rPr lang="uk-UA" sz="3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6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охапку</a:t>
            </a:r>
            <a:r>
              <a:rPr lang="uk-UA" sz="3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интересов</a:t>
            </a:r>
            <a:r>
              <a:rPr lang="uk-UA" sz="3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Загадки, </a:t>
            </a:r>
            <a:r>
              <a:rPr lang="uk-UA" sz="36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ребусы</a:t>
            </a:r>
            <a:r>
              <a:rPr lang="uk-UA" sz="3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и </a:t>
            </a:r>
            <a:r>
              <a:rPr lang="uk-UA" sz="36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смех</a:t>
            </a:r>
            <a:r>
              <a:rPr lang="uk-UA" sz="3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Зачем</a:t>
            </a:r>
            <a:r>
              <a:rPr lang="uk-UA" sz="3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с собою </a:t>
            </a:r>
            <a:r>
              <a:rPr lang="uk-UA" sz="36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столько</a:t>
            </a:r>
            <a:r>
              <a:rPr lang="uk-UA" sz="3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36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веса</a:t>
            </a:r>
            <a:r>
              <a:rPr lang="uk-UA" sz="3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Вес</a:t>
            </a:r>
            <a:r>
              <a:rPr lang="uk-UA" sz="3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uk-UA" sz="3600" b="1" i="1" dirty="0" err="1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гарантирует</a:t>
            </a:r>
            <a:r>
              <a:rPr lang="uk-UA" sz="3600" b="1" i="1" dirty="0" smtClean="0">
                <a:solidFill>
                  <a:srgbClr val="990033"/>
                </a:solidFill>
                <a:latin typeface="Times New Roman" pitchFamily="18" charset="0"/>
                <a:cs typeface="Times New Roman" pitchFamily="18" charset="0"/>
              </a:rPr>
              <a:t> УСПЕХ!</a:t>
            </a:r>
            <a:endParaRPr lang="ru-RU" sz="3200" b="1" i="1" dirty="0">
              <a:solidFill>
                <a:srgbClr val="990033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Лариса\Desktop\цветочный 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3999" cy="6857999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285728"/>
            <a:ext cx="8286447" cy="628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000232" y="2643182"/>
            <a:ext cx="60722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4800" b="1" i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Дякую за увагу!</a:t>
            </a:r>
            <a:endParaRPr lang="ru-RU" sz="4800" b="1" i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1740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 descr="C:\Users\Лариса\Desktop\цветочный 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3999" cy="6857999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013" y="0"/>
            <a:ext cx="9264013" cy="694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143108" y="571480"/>
            <a:ext cx="5760640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 моніторингу учнів початкової школи </a:t>
            </a:r>
            <a:endParaRPr lang="uk-UA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(листопад –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грудень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2013 року)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/>
        </p:nvGraphicFramePr>
        <p:xfrm>
          <a:off x="428596" y="1857364"/>
          <a:ext cx="8104416" cy="3098185"/>
        </p:xfrm>
        <a:graphic>
          <a:graphicData uri="http://schemas.openxmlformats.org/drawingml/2006/table">
            <a:tbl>
              <a:tblPr/>
              <a:tblGrid>
                <a:gridCol w="629469"/>
                <a:gridCol w="2673376"/>
                <a:gridCol w="1087851"/>
                <a:gridCol w="556407"/>
                <a:gridCol w="519035"/>
                <a:gridCol w="439483"/>
                <a:gridCol w="439483"/>
                <a:gridCol w="439828"/>
                <a:gridCol w="439828"/>
                <a:gridCol w="439828"/>
                <a:gridCol w="439828"/>
              </a:tblGrid>
              <a:tr h="341169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Назва предмету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Кількість учнів, які взяли участь у моніторингу,%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Результати моніторингу за рівнями навчальних досягнень, %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3210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</a:rPr>
                        <a:t>початковий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</a:rPr>
                        <a:t>рівень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середній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рівень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</a:rPr>
                        <a:t>достатній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</a:rPr>
                        <a:t>рівень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високий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  <a:p>
                      <a:pPr algn="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latin typeface="Times New Roman"/>
                          <a:ea typeface="Times New Roman"/>
                        </a:rPr>
                        <a:t>рівень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8592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00" b="1" dirty="0" smtClean="0">
                          <a:latin typeface="Times New Roman"/>
                          <a:ea typeface="Times New Roman"/>
                        </a:rPr>
                        <a:t>Україна</a:t>
                      </a:r>
                      <a:endParaRPr lang="ru-RU" sz="10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Школа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 smtClean="0">
                          <a:latin typeface="Times New Roman"/>
                          <a:ea typeface="Times New Roman"/>
                        </a:rPr>
                        <a:t>Укра</a:t>
                      </a:r>
                      <a:endParaRPr lang="uk-UA" sz="12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 smtClean="0">
                          <a:latin typeface="Times New Roman"/>
                          <a:ea typeface="Times New Roman"/>
                        </a:rPr>
                        <a:t>їна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 smtClean="0">
                          <a:latin typeface="Times New Roman"/>
                          <a:ea typeface="Times New Roman"/>
                        </a:rPr>
                        <a:t>Шко</a:t>
                      </a:r>
                      <a:endParaRPr lang="uk-UA" sz="12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err="1" smtClean="0">
                          <a:latin typeface="Times New Roman"/>
                          <a:ea typeface="Times New Roman"/>
                        </a:rPr>
                        <a:t>ла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Україна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 smtClean="0">
                          <a:latin typeface="Times New Roman"/>
                          <a:ea typeface="Times New Roman"/>
                        </a:rPr>
                        <a:t>Шко</a:t>
                      </a:r>
                      <a:endParaRPr lang="uk-UA" sz="1100" b="1" dirty="0" smtClean="0">
                        <a:latin typeface="Times New Roman"/>
                        <a:ea typeface="Times New Roman"/>
                      </a:endParaRP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err="1" smtClean="0">
                          <a:latin typeface="Times New Roman"/>
                          <a:ea typeface="Times New Roman"/>
                        </a:rPr>
                        <a:t>ла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Times New Roman"/>
                        </a:rPr>
                        <a:t>Україна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Times New Roman"/>
                        </a:rPr>
                        <a:t>Школа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</a:rPr>
                        <a:t>Українська мова для ЗНЗ з навчанням українською мовою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</a:rPr>
                        <a:t>90,50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</a:rPr>
                        <a:t>8,20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</a:rPr>
                        <a:t>27,10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Times New Roman"/>
                        </a:rPr>
                        <a:t>33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</a:rPr>
                        <a:t>37,90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Times New Roman"/>
                        </a:rPr>
                        <a:t>53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</a:rPr>
                        <a:t>26,80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034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2.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</a:rPr>
                        <a:t>Англійська мова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</a:rPr>
                        <a:t>83,70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</a:rPr>
                        <a:t>2,95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</a:rPr>
                        <a:t>20,75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Times New Roman"/>
                        </a:rPr>
                        <a:t>17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</a:rPr>
                        <a:t>25,50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50,75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Times New Roman"/>
                        </a:rPr>
                        <a:t>75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81260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</a:rPr>
                        <a:t>Математика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</a:rPr>
                        <a:t>90,20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</a:rPr>
                        <a:t>7,70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</a:rPr>
                        <a:t>22,95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</a:rPr>
                        <a:t>36,70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Times New Roman"/>
                        </a:rPr>
                        <a:t>14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</a:rPr>
                        <a:t>33,15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8727">
                <a:tc>
                  <a:txBody>
                    <a:bodyPr/>
                    <a:lstStyle/>
                    <a:p>
                      <a:pPr marL="342900" lvl="0" indent="-342900" algn="ctr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+mj-lt"/>
                        <a:buNone/>
                      </a:pPr>
                      <a:r>
                        <a:rPr lang="ru-RU" sz="120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120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</a:rPr>
                        <a:t>Я і Україна (громадянська освіта), Основи здоров’я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</a:rPr>
                        <a:t>42,73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</a:rPr>
                        <a:t>3,25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</a:rPr>
                        <a:t>17,60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</a:rPr>
                        <a:t>33,80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Times New Roman"/>
                        </a:rPr>
                        <a:t>46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highlight>
                            <a:srgbClr val="FFFF00"/>
                          </a:highlight>
                          <a:latin typeface="Times New Roman"/>
                          <a:ea typeface="Times New Roman"/>
                        </a:rPr>
                        <a:t>45,25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Times New Roman"/>
                        </a:rPr>
                        <a:t>27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9235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 smtClean="0">
                          <a:latin typeface="Times New Roman"/>
                          <a:ea typeface="Times New Roman"/>
                        </a:rPr>
                        <a:t>Всього (по Україні за всі 11предметів)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</a:rPr>
                        <a:t>74,22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</a:rPr>
                        <a:t>6,92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</a:rPr>
                        <a:t>24,89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>
                          <a:latin typeface="Times New Roman"/>
                          <a:ea typeface="Times New Roman"/>
                        </a:rPr>
                        <a:t>34,34</a:t>
                      </a: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200" b="1" dirty="0">
                          <a:latin typeface="Times New Roman"/>
                          <a:ea typeface="Times New Roman"/>
                        </a:rPr>
                        <a:t>33,82</a:t>
                      </a: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200" b="1" dirty="0">
                        <a:latin typeface="Times New Roman"/>
                        <a:ea typeface="Times New Roman"/>
                      </a:endParaRPr>
                    </a:p>
                  </a:txBody>
                  <a:tcPr marL="40170" marR="4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013" y="0"/>
            <a:ext cx="9264013" cy="694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2214546" y="500042"/>
            <a:ext cx="5760640" cy="7920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b="1" dirty="0" smtClean="0">
                <a:solidFill>
                  <a:schemeClr val="accent1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Результати моніторингу учнів основної школи </a:t>
            </a:r>
            <a:endParaRPr lang="uk-UA" b="1" dirty="0" smtClean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(листопад – </a:t>
            </a:r>
            <a:r>
              <a:rPr lang="ru-RU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грудень</a:t>
            </a:r>
            <a:r>
              <a:rPr lang="ru-RU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2013 року)</a:t>
            </a:r>
            <a:endParaRPr lang="ru-RU" b="1" dirty="0"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071537" y="1571612"/>
          <a:ext cx="7533483" cy="3875160"/>
        </p:xfrm>
        <a:graphic>
          <a:graphicData uri="http://schemas.openxmlformats.org/drawingml/2006/table">
            <a:tbl>
              <a:tblPr/>
              <a:tblGrid>
                <a:gridCol w="352233"/>
                <a:gridCol w="2504989"/>
                <a:gridCol w="928993"/>
                <a:gridCol w="712108"/>
                <a:gridCol w="359462"/>
                <a:gridCol w="500066"/>
                <a:gridCol w="357190"/>
                <a:gridCol w="428628"/>
                <a:gridCol w="428628"/>
                <a:gridCol w="548340"/>
                <a:gridCol w="412846"/>
              </a:tblGrid>
              <a:tr h="254932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latin typeface="Times New Roman"/>
                          <a:ea typeface="Times New Roman"/>
                        </a:rPr>
                        <a:t>№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</a:rPr>
                        <a:t>Назва предмету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</a:rPr>
                        <a:t>Кількість учнів, які взяли участь у моніторингу, %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8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Результати моніторингу за рівнями навчальних досягнень, %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2692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</a:rPr>
                        <a:t>початковий рівень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/>
                          <a:ea typeface="Times New Roman"/>
                        </a:rPr>
                        <a:t>середній рівень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/>
                          <a:ea typeface="Times New Roman"/>
                        </a:rPr>
                        <a:t>достатній рівень</a:t>
                      </a:r>
                      <a:endParaRPr lang="ru-RU" sz="105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/>
                          <a:ea typeface="Times New Roman"/>
                        </a:rPr>
                        <a:t>високий рівень</a:t>
                      </a:r>
                      <a:endParaRPr lang="ru-RU" sz="105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0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Україна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Школа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latin typeface="Times New Roman"/>
                          <a:ea typeface="Times New Roman"/>
                        </a:rPr>
                        <a:t>Україна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latin typeface="Times New Roman"/>
                          <a:ea typeface="Times New Roman"/>
                        </a:rPr>
                        <a:t>Школа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latin typeface="Times New Roman"/>
                          <a:ea typeface="Times New Roman"/>
                        </a:rPr>
                        <a:t>Україна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latin typeface="Times New Roman"/>
                          <a:ea typeface="Times New Roman"/>
                        </a:rPr>
                        <a:t>Школа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latin typeface="Times New Roman"/>
                          <a:ea typeface="Times New Roman"/>
                        </a:rPr>
                        <a:t>Україна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latin typeface="Times New Roman"/>
                          <a:ea typeface="Times New Roman"/>
                        </a:rPr>
                        <a:t>Школа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/>
                          <a:ea typeface="Times New Roman"/>
                        </a:rPr>
                        <a:t>1.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</a:rPr>
                        <a:t>Українська мова для ЗНЗ з навчанням українською мовою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</a:rPr>
                        <a:t>77,80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8,40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/>
                          <a:ea typeface="Times New Roman"/>
                        </a:rPr>
                        <a:t>27,13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33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/>
                          <a:ea typeface="Times New Roman"/>
                        </a:rPr>
                        <a:t>44,34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33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latin typeface="Times New Roman"/>
                          <a:ea typeface="Times New Roman"/>
                        </a:rPr>
                        <a:t>19,89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33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741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/>
                          <a:ea typeface="Times New Roman"/>
                        </a:rPr>
                        <a:t>2</a:t>
                      </a:r>
                      <a:r>
                        <a:rPr lang="uk-UA" sz="1050" b="1" dirty="0" smtClean="0"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Українська література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71,90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</a:rPr>
                        <a:t>10,06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/>
                          <a:ea typeface="Times New Roman"/>
                        </a:rPr>
                        <a:t>32,82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46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/>
                          <a:ea typeface="Times New Roman"/>
                        </a:rPr>
                        <a:t>36,04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/>
                          <a:ea typeface="Times New Roman"/>
                        </a:rPr>
                        <a:t>20,62</a:t>
                      </a:r>
                      <a:endParaRPr lang="ru-RU" sz="105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latin typeface="Times New Roman"/>
                          <a:ea typeface="Times New Roman"/>
                        </a:rPr>
                        <a:t>3.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</a:rPr>
                        <a:t>Історія України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88,20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3,12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/>
                          <a:ea typeface="Times New Roman"/>
                        </a:rPr>
                        <a:t>20,84</a:t>
                      </a:r>
                      <a:endParaRPr lang="ru-RU" sz="105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42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/>
                          <a:ea typeface="Times New Roman"/>
                        </a:rPr>
                        <a:t>45,40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25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/>
                          <a:ea typeface="Times New Roman"/>
                        </a:rPr>
                        <a:t>30,51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33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937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latin typeface="Times New Roman"/>
                          <a:ea typeface="Times New Roman"/>
                        </a:rPr>
                        <a:t>4.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Всесвітня історія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82,10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2,72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/>
                          <a:ea typeface="Times New Roman"/>
                        </a:rPr>
                        <a:t>20,64</a:t>
                      </a:r>
                      <a:endParaRPr lang="ru-RU" sz="105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/>
                          <a:ea typeface="Times New Roman"/>
                        </a:rPr>
                        <a:t>45,51</a:t>
                      </a:r>
                      <a:endParaRPr lang="ru-RU" sz="105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/>
                          <a:ea typeface="Times New Roman"/>
                        </a:rPr>
                        <a:t>30,95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137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latin typeface="Times New Roman"/>
                          <a:ea typeface="Times New Roman"/>
                        </a:rPr>
                        <a:t>5.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Алгебра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85,00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4,50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/>
                          <a:ea typeface="Times New Roman"/>
                        </a:rPr>
                        <a:t>32,00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55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/>
                          <a:ea typeface="Times New Roman"/>
                        </a:rPr>
                        <a:t>40,50</a:t>
                      </a:r>
                      <a:endParaRPr lang="ru-RU" sz="105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/>
                          <a:ea typeface="Times New Roman"/>
                        </a:rPr>
                        <a:t>23,00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20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latin typeface="Times New Roman"/>
                          <a:ea typeface="Times New Roman"/>
                        </a:rPr>
                        <a:t>6.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Геометрія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86,00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5,00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/>
                          <a:ea typeface="Times New Roman"/>
                        </a:rPr>
                        <a:t>32,00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56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/>
                          <a:ea typeface="Times New Roman"/>
                        </a:rPr>
                        <a:t>38,50</a:t>
                      </a:r>
                      <a:endParaRPr lang="ru-RU" sz="105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18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/>
                          <a:ea typeface="Times New Roman"/>
                        </a:rPr>
                        <a:t>24,50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latin typeface="Times New Roman"/>
                          <a:ea typeface="Times New Roman"/>
                        </a:rPr>
                        <a:t>7.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Географія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77,60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7,05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/>
                          <a:ea typeface="Times New Roman"/>
                        </a:rPr>
                        <a:t>33,85</a:t>
                      </a:r>
                      <a:endParaRPr lang="ru-RU" sz="105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40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/>
                          <a:ea typeface="Times New Roman"/>
                        </a:rPr>
                        <a:t>34,85</a:t>
                      </a:r>
                      <a:endParaRPr lang="ru-RU" sz="105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10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/>
                          <a:ea typeface="Times New Roman"/>
                        </a:rPr>
                        <a:t>24,15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50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latin typeface="Times New Roman"/>
                          <a:ea typeface="Times New Roman"/>
                        </a:rPr>
                        <a:t>8.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Біологія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84,86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1,58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/>
                          <a:ea typeface="Times New Roman"/>
                        </a:rPr>
                        <a:t>17,85</a:t>
                      </a:r>
                      <a:endParaRPr lang="ru-RU" sz="105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18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/>
                          <a:ea typeface="Times New Roman"/>
                        </a:rPr>
                        <a:t>45,15</a:t>
                      </a:r>
                      <a:endParaRPr lang="ru-RU" sz="105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46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/>
                          <a:ea typeface="Times New Roman"/>
                        </a:rPr>
                        <a:t>35,25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565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latin typeface="Times New Roman"/>
                          <a:ea typeface="Times New Roman"/>
                        </a:rPr>
                        <a:t>9.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Хімія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</a:rPr>
                        <a:t>83,20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3,77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/>
                          <a:ea typeface="Times New Roman"/>
                        </a:rPr>
                        <a:t>24,92</a:t>
                      </a:r>
                      <a:endParaRPr lang="ru-RU" sz="105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/>
                          <a:ea typeface="Times New Roman"/>
                        </a:rPr>
                        <a:t>40,38</a:t>
                      </a:r>
                      <a:endParaRPr lang="ru-RU" sz="105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/>
                          <a:ea typeface="Times New Roman"/>
                        </a:rPr>
                        <a:t>30,94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36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6269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latin typeface="Times New Roman"/>
                          <a:ea typeface="Times New Roman"/>
                        </a:rPr>
                        <a:t>10.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Фізика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84,64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2,07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/>
                          <a:ea typeface="Times New Roman"/>
                        </a:rPr>
                        <a:t>36,59</a:t>
                      </a:r>
                      <a:endParaRPr lang="ru-RU" sz="105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60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>
                          <a:latin typeface="Times New Roman"/>
                          <a:ea typeface="Times New Roman"/>
                        </a:rPr>
                        <a:t>41,41</a:t>
                      </a:r>
                      <a:endParaRPr lang="ru-RU" sz="105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/>
                          <a:ea typeface="Times New Roman"/>
                        </a:rPr>
                        <a:t>19,94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20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latin typeface="Times New Roman"/>
                          <a:ea typeface="Times New Roman"/>
                        </a:rPr>
                        <a:t>11.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</a:rPr>
                        <a:t>Трудове навчання (обслуговуючі види праці)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55,29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1,13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latin typeface="Times New Roman"/>
                          <a:ea typeface="Times New Roman"/>
                        </a:rPr>
                        <a:t>7,27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latin typeface="Times New Roman"/>
                          <a:ea typeface="Times New Roman"/>
                        </a:rPr>
                        <a:t>29,42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27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solidFill>
                            <a:schemeClr val="tx1"/>
                          </a:solidFill>
                          <a:latin typeface="Times New Roman"/>
                          <a:ea typeface="Times New Roman"/>
                        </a:rPr>
                        <a:t>68,18</a:t>
                      </a:r>
                      <a:endParaRPr lang="ru-RU" sz="1050" b="1" dirty="0">
                        <a:solidFill>
                          <a:schemeClr val="tx1"/>
                        </a:solidFill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/>
                          <a:ea typeface="Times New Roman"/>
                        </a:rPr>
                        <a:t>73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4111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 smtClean="0">
                          <a:latin typeface="Times New Roman"/>
                          <a:ea typeface="Times New Roman"/>
                        </a:rPr>
                        <a:t>12.</a:t>
                      </a:r>
                      <a:endParaRPr lang="ru-RU" sz="1050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uk-UA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Англійська мова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85,40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1,25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14,90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36,75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100" b="1" dirty="0" smtClean="0">
                          <a:latin typeface="Times New Roman" pitchFamily="18" charset="0"/>
                          <a:cs typeface="Times New Roman" pitchFamily="18" charset="0"/>
                        </a:rPr>
                        <a:t>46,85</a:t>
                      </a:r>
                      <a:endParaRPr lang="ru-RU" sz="11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 smtClean="0"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3029">
                <a:tc grid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 dirty="0">
                          <a:latin typeface="Times New Roman"/>
                          <a:ea typeface="Times New Roman"/>
                        </a:rPr>
                        <a:t>Всього</a:t>
                      </a: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78,91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100" b="1">
                          <a:latin typeface="Times New Roman"/>
                          <a:ea typeface="Times New Roman"/>
                        </a:rPr>
                        <a:t>4,42</a:t>
                      </a:r>
                      <a:endParaRPr lang="ru-RU" sz="1100" b="1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/>
                          <a:ea typeface="Times New Roman"/>
                        </a:rPr>
                        <a:t>23,56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/>
                          <a:ea typeface="Times New Roman"/>
                        </a:rPr>
                        <a:t>38,91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uk-UA" sz="1050" b="1" dirty="0">
                          <a:latin typeface="Times New Roman"/>
                          <a:ea typeface="Times New Roman"/>
                        </a:rPr>
                        <a:t>33,26</a:t>
                      </a:r>
                      <a:endParaRPr lang="ru-RU" sz="105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ru-RU" sz="1100" b="1" dirty="0">
                        <a:latin typeface="Times New Roman"/>
                        <a:ea typeface="Times New Roman"/>
                      </a:endParaRPr>
                    </a:p>
                  </a:txBody>
                  <a:tcPr marL="29652" marR="29652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013" y="0"/>
            <a:ext cx="9264013" cy="694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Прямоугольник 2"/>
          <p:cNvSpPr/>
          <p:nvPr/>
        </p:nvSpPr>
        <p:spPr>
          <a:xfrm>
            <a:off x="1907704" y="404664"/>
            <a:ext cx="6120680" cy="92333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uk-UA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Загальний моніторинг навчальних досягнень</a:t>
            </a:r>
            <a: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учнів 1 класів </a:t>
            </a:r>
            <a:r>
              <a:rPr lang="uk-UA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Царичанського</a:t>
            </a:r>
            <a:r>
              <a:rPr lang="uk-UA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району за 2012-2013 </a:t>
            </a:r>
            <a:r>
              <a:rPr lang="uk-UA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 та   за  І семестр 2013-2014 </a:t>
            </a:r>
            <a:r>
              <a:rPr lang="uk-UA" b="1" dirty="0" err="1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н.р</a:t>
            </a:r>
            <a:r>
              <a:rPr lang="uk-UA" b="1" dirty="0" smtClean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/>
          </a:p>
        </p:txBody>
      </p:sp>
      <p:graphicFrame>
        <p:nvGraphicFramePr>
          <p:cNvPr id="2051" name="Объект 8"/>
          <p:cNvGraphicFramePr>
            <a:graphicFrameLocks noGrp="1"/>
          </p:cNvGraphicFramePr>
          <p:nvPr/>
        </p:nvGraphicFramePr>
        <p:xfrm>
          <a:off x="0" y="1412776"/>
          <a:ext cx="8886825" cy="4926012"/>
        </p:xfrm>
        <a:graphic>
          <a:graphicData uri="http://schemas.openxmlformats.org/presentationml/2006/ole">
            <p:oleObj spid="_x0000_s2051" r:id="rId4" imgW="8888738" imgH="4925995" progId="Excel.Sheet.8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013" y="0"/>
            <a:ext cx="9264013" cy="694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835696" y="404664"/>
            <a:ext cx="6789440" cy="115212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Моніторинг навчальних </a:t>
            </a:r>
            <a:r>
              <a:rPr lang="uk-UA" b="1" dirty="0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досягнень учнів 1 класів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uk-UA" b="1" dirty="0" err="1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Царичанського</a:t>
            </a:r>
            <a:r>
              <a:rPr lang="uk-UA" b="1" dirty="0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району</a:t>
            </a:r>
          </a:p>
          <a:p>
            <a:pPr lvl="0" algn="ctr">
              <a:spcBef>
                <a:spcPct val="0"/>
              </a:spcBef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 математики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за І семестр 2013-2014 </a:t>
            </a:r>
            <a:r>
              <a:rPr kumimoji="0" lang="uk-UA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н.р</a:t>
            </a:r>
            <a:r>
              <a:rPr lang="uk-UA" b="1" dirty="0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. 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1285852" y="1772816"/>
          <a:ext cx="7402534" cy="4408579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{8799B23B-EC83-4686-B30A-512413B5E67A}</a:tableStyleId>
              </a:tblPr>
              <a:tblGrid>
                <a:gridCol w="459860"/>
                <a:gridCol w="2012362"/>
                <a:gridCol w="558038"/>
                <a:gridCol w="486080"/>
                <a:gridCol w="485591"/>
                <a:gridCol w="485591"/>
                <a:gridCol w="485591"/>
                <a:gridCol w="416570"/>
                <a:gridCol w="486080"/>
                <a:gridCol w="486080"/>
                <a:gridCol w="346571"/>
                <a:gridCol w="694120"/>
              </a:tblGrid>
              <a:tr h="295917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000" dirty="0" smtClean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Навчальний</a:t>
                      </a:r>
                      <a:r>
                        <a:rPr lang="ru-RU" sz="1000" dirty="0" smtClean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заклад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 rowSpan="2">
                  <a:txBody>
                    <a:bodyPr/>
                    <a:lstStyle/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r>
                        <a:rPr lang="en-GB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учнів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71755" marR="71755">
                        <a:spcAft>
                          <a:spcPts val="0"/>
                        </a:spcAft>
                      </a:pPr>
                      <a:r>
                        <a:rPr lang="en-GB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 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 vert="vert27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Високий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рівень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Достатній 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рівень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Середній 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рівень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Початковий 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рівень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Середній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якісний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</a:tr>
              <a:tr h="29591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72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Царичанська ЗОШ І-ІІІст.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</a:tr>
              <a:tr h="172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Бабайківська ЗОШ І-ІІІст.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</a:tr>
              <a:tr h="172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15000" algn="l"/>
                          <a:tab pos="5829300" algn="l"/>
                        </a:tabLst>
                      </a:pPr>
                      <a:r>
                        <a:rPr lang="en-GB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Ляшківська ЗОШ І-ІІІст.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</a:tr>
              <a:tr h="345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Китайгородська ЗОШ І-ІІІст.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</a:tr>
              <a:tr h="172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Могилівська ЗОШ І-ІІІст.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</a:tr>
              <a:tr h="345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Преображенська ЗОШ І-ІІІ ст.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</a:tr>
              <a:tr h="172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Прядівська</a:t>
                      </a:r>
                      <a:r>
                        <a:rPr lang="en-GB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ЗОШ І-</a:t>
                      </a:r>
                      <a:r>
                        <a:rPr lang="en-GB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ІІІст</a:t>
                      </a:r>
                      <a:r>
                        <a:rPr lang="en-GB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>
                    <a:solidFill>
                      <a:srgbClr val="FFFF00"/>
                    </a:solidFill>
                  </a:tcPr>
                </a:tc>
              </a:tr>
              <a:tr h="172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ЗОШ І-</a:t>
                      </a: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ІІІст</a:t>
                      </a:r>
                      <a:r>
                        <a:rPr lang="en-GB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с.Молодіжне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</a:tr>
              <a:tr h="345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Новопідкрязька ЗОШ І-ІІІст.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</a:tr>
              <a:tr h="34523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Михайлівська ЗОШ І – ІІІ ст.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</a:tr>
              <a:tr h="172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Царичанська ЗОШ І-ІІст.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</a:tr>
              <a:tr h="172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Лисківська ЗОШ І-ІІст.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</a:tr>
              <a:tr h="172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Могилівська ЗОШ І-ІІст.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</a:tr>
              <a:tr h="172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Залеліївська ЗОШ І-Іст.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</a:tr>
              <a:tr h="172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Рудківська ЗОШ І-ІІст.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</a:tr>
              <a:tr h="172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Цибульківська ЗОШ І-ІІ ст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</a:tr>
              <a:tr h="17261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8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</a:t>
                      </a: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ївська</a:t>
                      </a:r>
                      <a:r>
                        <a:rPr lang="en-GB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ЗОШ І-</a:t>
                      </a: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ІІст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</a:tr>
              <a:tr h="17261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84" marR="55484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013" y="-90010"/>
            <a:ext cx="9264013" cy="694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835696" y="404664"/>
            <a:ext cx="6768752" cy="1443186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Моніторинг навчальних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lang="uk-UA" b="1" dirty="0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досягнень учнів 1 класів</a:t>
            </a:r>
          </a:p>
          <a:p>
            <a:pPr lvl="0" algn="ctr">
              <a:spcBef>
                <a:spcPct val="0"/>
              </a:spcBef>
            </a:pPr>
            <a:r>
              <a:rPr lang="uk-UA" b="1" dirty="0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lang="uk-UA" b="1" dirty="0" err="1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Царичанського</a:t>
            </a:r>
            <a:r>
              <a:rPr lang="uk-UA" b="1" dirty="0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району</a:t>
            </a:r>
          </a:p>
          <a:p>
            <a:pPr lvl="0" algn="ctr">
              <a:spcBef>
                <a:spcPct val="0"/>
              </a:spcBef>
            </a:pPr>
            <a:r>
              <a:rPr lang="uk-UA" b="1" dirty="0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 навчання грамоти  (письма)</a:t>
            </a:r>
            <a:endParaRPr lang="ru-RU" b="1" dirty="0" smtClean="0">
              <a:solidFill>
                <a:schemeClr val="accent1"/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  <a:p>
            <a:pPr lvl="0" algn="ctr">
              <a:spcBef>
                <a:spcPct val="0"/>
              </a:spcBef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за  І семестр 2013-2014 </a:t>
            </a:r>
            <a:r>
              <a:rPr kumimoji="0" lang="uk-UA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н.р</a:t>
            </a: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5" name="Объект 3"/>
          <p:cNvGraphicFramePr>
            <a:graphicFrameLocks/>
          </p:cNvGraphicFramePr>
          <p:nvPr/>
        </p:nvGraphicFramePr>
        <p:xfrm>
          <a:off x="500034" y="2011363"/>
          <a:ext cx="8186767" cy="4617658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{C083E6E3-FA7D-4D7B-A595-EF9225AFEA82}</a:tableStyleId>
              </a:tblPr>
              <a:tblGrid>
                <a:gridCol w="349131"/>
                <a:gridCol w="2351235"/>
                <a:gridCol w="548419"/>
                <a:gridCol w="469915"/>
                <a:gridCol w="548972"/>
                <a:gridCol w="548972"/>
                <a:gridCol w="548419"/>
                <a:gridCol w="548419"/>
                <a:gridCol w="548972"/>
                <a:gridCol w="548972"/>
                <a:gridCol w="469915"/>
                <a:gridCol w="705426"/>
              </a:tblGrid>
              <a:tr h="335257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Навчальний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заклад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r>
                        <a:rPr lang="en-GB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учнів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Високий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рівень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Достатній 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рівень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Середній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рівень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Початковий 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рівень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Середній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якісний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</a:tr>
              <a:tr h="50288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8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Царичанська</a:t>
                      </a:r>
                      <a:r>
                        <a:rPr lang="en-GB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ЗОШ І-</a:t>
                      </a:r>
                      <a:r>
                        <a:rPr lang="en-GB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ІІІст</a:t>
                      </a:r>
                      <a:r>
                        <a:rPr lang="en-GB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</a:tr>
              <a:tr h="198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Бабайківська ЗОШ І-ІІІст.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</a:tr>
              <a:tr h="198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15000" algn="l"/>
                          <a:tab pos="5829300" algn="l"/>
                        </a:tabLs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Ляшківська ЗОШ І-ІІІст.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</a:tr>
              <a:tr h="198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Китайгородська</a:t>
                      </a:r>
                      <a:r>
                        <a:rPr lang="en-GB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ЗОШ І-</a:t>
                      </a:r>
                      <a:r>
                        <a:rPr lang="en-GB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ІІІст</a:t>
                      </a:r>
                      <a:r>
                        <a:rPr lang="en-GB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</a:tr>
              <a:tr h="198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Могилівська</a:t>
                      </a:r>
                      <a:r>
                        <a:rPr lang="en-GB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ЗОШ І-</a:t>
                      </a:r>
                      <a:r>
                        <a:rPr lang="en-GB" sz="13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ІІІст</a:t>
                      </a:r>
                      <a:r>
                        <a:rPr lang="en-GB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</a:tr>
              <a:tr h="396213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Преображенська ЗОШ І-ІІІ ст.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</a:tr>
              <a:tr h="198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Прядівська</a:t>
                      </a:r>
                      <a:r>
                        <a:rPr lang="en-GB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ЗОШ І-</a:t>
                      </a:r>
                      <a:r>
                        <a:rPr lang="en-GB" sz="14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ІІІст</a:t>
                      </a:r>
                      <a:r>
                        <a:rPr lang="en-GB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>
                    <a:solidFill>
                      <a:srgbClr val="FFFF00"/>
                    </a:solidFill>
                  </a:tcPr>
                </a:tc>
              </a:tr>
              <a:tr h="198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ЗОШ І-ІІІст. с.Молодіжне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</a:tr>
              <a:tr h="198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Новопідкрязька ЗОШ І-ІІІст.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</a:tr>
              <a:tr h="198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Михайлівська ЗОШ І – ІІІ ст.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</a:tr>
              <a:tr h="198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Царичанська ЗОШ І-ІІст.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</a:tr>
              <a:tr h="198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Лисківська ЗОШ І-ІІст.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</a:tr>
              <a:tr h="198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Могилівська ЗОШ І-ІІст.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</a:tr>
              <a:tr h="198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Залеліївська ЗОШ І-</a:t>
                      </a:r>
                      <a:r>
                        <a:rPr lang="uk-UA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Іст.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</a:tr>
              <a:tr h="198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Рудківська ЗОШ І-ІІст.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</a:tr>
              <a:tr h="198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Цибульківська ЗОШ І-ІІ ст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</a:tr>
              <a:tr h="19810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</a:t>
                      </a:r>
                      <a:r>
                        <a:rPr lang="en-US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ївська  ЗОШ І-ІІст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</a:tr>
              <a:tr h="198106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3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3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470" marR="61470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013" y="0"/>
            <a:ext cx="9264013" cy="694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2051720" y="404664"/>
            <a:ext cx="6480720" cy="1296144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lvl="0" algn="ctr">
              <a:spcBef>
                <a:spcPct val="0"/>
              </a:spcBef>
            </a:pPr>
            <a:r>
              <a:rPr lang="uk-UA" b="1" dirty="0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Моніторинг навчальних досягнень </a:t>
            </a:r>
          </a:p>
          <a:p>
            <a:pPr lvl="0" algn="ctr">
              <a:spcBef>
                <a:spcPct val="0"/>
              </a:spcBef>
            </a:pPr>
            <a:r>
              <a:rPr lang="uk-UA" b="1" dirty="0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учнів 1 класів </a:t>
            </a:r>
            <a:r>
              <a:rPr lang="uk-UA" b="1" dirty="0" err="1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Царичанського</a:t>
            </a:r>
            <a:r>
              <a:rPr lang="uk-UA" b="1" dirty="0" smtClean="0">
                <a:solidFill>
                  <a:schemeClr val="accent1"/>
                </a:solidFill>
                <a:latin typeface="Times New Roman" pitchFamily="18" charset="0"/>
                <a:ea typeface="+mj-ea"/>
                <a:cs typeface="Times New Roman" pitchFamily="18" charset="0"/>
              </a:rPr>
              <a:t> району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 навчання грамоти (читання)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за І семестр 2013-2014 </a:t>
            </a:r>
            <a:r>
              <a:rPr kumimoji="0" lang="uk-UA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н.р</a:t>
            </a: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.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539552" y="1772816"/>
          <a:ext cx="8218487" cy="4541376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{8799B23B-EC83-4686-B30A-512413B5E67A}</a:tableStyleId>
              </a:tblPr>
              <a:tblGrid>
                <a:gridCol w="457268"/>
                <a:gridCol w="1813494"/>
                <a:gridCol w="837701"/>
                <a:gridCol w="457268"/>
                <a:gridCol w="533033"/>
                <a:gridCol w="533033"/>
                <a:gridCol w="533570"/>
                <a:gridCol w="612559"/>
                <a:gridCol w="612559"/>
                <a:gridCol w="533033"/>
                <a:gridCol w="533033"/>
                <a:gridCol w="761936"/>
              </a:tblGrid>
              <a:tr h="335256"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Навчальний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заклад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r>
                        <a:rPr lang="en-GB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учнів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Високий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рівень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Достатній 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рівень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Середній 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рівень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Початковий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рівень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Середній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якісний</a:t>
                      </a:r>
                      <a:endParaRPr lang="ru-RU" sz="11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показник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</a:tr>
              <a:tr h="335256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Царичанська</a:t>
                      </a:r>
                      <a:r>
                        <a:rPr lang="en-GB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ЗОШ І-</a:t>
                      </a: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ІІІст</a:t>
                      </a:r>
                      <a:r>
                        <a:rPr lang="en-GB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Бабайківська</a:t>
                      </a:r>
                      <a:r>
                        <a:rPr lang="en-GB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ЗОШ І-</a:t>
                      </a: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ІІІст</a:t>
                      </a:r>
                      <a:r>
                        <a:rPr lang="en-GB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  <a:tabLst>
                          <a:tab pos="5715000" algn="l"/>
                          <a:tab pos="5829300" algn="l"/>
                        </a:tabLst>
                      </a:pP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Ляшківська</a:t>
                      </a:r>
                      <a:r>
                        <a:rPr lang="en-GB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ЗОШ І-</a:t>
                      </a: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ІІІст</a:t>
                      </a:r>
                      <a:r>
                        <a:rPr lang="en-GB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</a:tr>
              <a:tr h="335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Китайгородська</a:t>
                      </a:r>
                      <a:r>
                        <a:rPr lang="en-GB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ЗОШ І -</a:t>
                      </a: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  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Могилівська</a:t>
                      </a:r>
                      <a:r>
                        <a:rPr lang="en-GB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ЗОШ І-</a:t>
                      </a: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ІІІст</a:t>
                      </a:r>
                      <a:r>
                        <a:rPr lang="en-GB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</a:tr>
              <a:tr h="335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Преображенська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ЗОШ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І-ІІІс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0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Прядівська</a:t>
                      </a:r>
                      <a:r>
                        <a:rPr lang="en-GB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ЗОШ І-</a:t>
                      </a:r>
                      <a:r>
                        <a:rPr lang="en-GB" sz="11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ІІІст</a:t>
                      </a:r>
                      <a:r>
                        <a:rPr lang="en-GB" sz="11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25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2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>
                    <a:solidFill>
                      <a:srgbClr val="FFFF00"/>
                    </a:solidFill>
                  </a:tcPr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ЗОШ І-</a:t>
                      </a: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ІІІст</a:t>
                      </a:r>
                      <a:r>
                        <a:rPr lang="en-GB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 </a:t>
                      </a: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с.Молодіжне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</a:tr>
              <a:tr h="335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Новопідкрязька</a:t>
                      </a:r>
                      <a:r>
                        <a:rPr lang="en-GB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ЗОШ І -</a:t>
                      </a:r>
                      <a:r>
                        <a:rPr lang="uk-UA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ІІІс</a:t>
                      </a: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</a:tr>
              <a:tr h="335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Михайлівська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ЗОШ І – </a:t>
                      </a:r>
                      <a:r>
                        <a:rPr lang="ru-RU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ІІІст</a:t>
                      </a: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Царичанська</a:t>
                      </a:r>
                      <a:r>
                        <a:rPr lang="en-GB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ЗОШ І-</a:t>
                      </a: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ІІст</a:t>
                      </a:r>
                      <a:r>
                        <a:rPr lang="en-GB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Лисківська ЗОШ І-ІІст.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Могилівська ЗОШ І-ІІст.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Залеліївська</a:t>
                      </a:r>
                      <a:r>
                        <a:rPr lang="en-GB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ЗОШ І-І</a:t>
                      </a: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r>
                        <a:rPr lang="en-GB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Рудківська</a:t>
                      </a:r>
                      <a:r>
                        <a:rPr lang="en-GB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ЗОШ І-</a:t>
                      </a: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ІІст</a:t>
                      </a:r>
                      <a:r>
                        <a:rPr lang="en-GB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</a:tr>
              <a:tr h="33525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Цибульківська</a:t>
                      </a:r>
                      <a:r>
                        <a:rPr lang="en-GB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ЗОШ І-ІІ </a:t>
                      </a: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ст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</a:tr>
              <a:tr h="16762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</a:t>
                      </a:r>
                      <a:r>
                        <a:rPr lang="en-US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ївська</a:t>
                      </a:r>
                      <a:r>
                        <a:rPr lang="en-GB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ЗОШ І-</a:t>
                      </a:r>
                      <a:r>
                        <a:rPr lang="en-GB" sz="11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ІІст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1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</a:tr>
              <a:tr h="167628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9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247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28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1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1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61017" marR="61017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7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20013" y="0"/>
            <a:ext cx="9264013" cy="694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835696" y="404664"/>
            <a:ext cx="6707088" cy="852488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Моніторинг техніки читання в 2 класі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/>
            </a:r>
            <a:b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uk-UA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за І семестр 2013-2014н.р.</a:t>
            </a:r>
            <a:endParaRPr kumimoji="0" lang="ru-RU" b="1" i="0" u="none" strike="noStrike" kern="1200" cap="none" spc="0" normalizeH="0" baseline="0" noProof="0" dirty="0" smtClean="0">
              <a:ln>
                <a:noFill/>
              </a:ln>
              <a:solidFill>
                <a:schemeClr val="accent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graphicFrame>
        <p:nvGraphicFramePr>
          <p:cNvPr id="4" name="Объект 3"/>
          <p:cNvGraphicFramePr>
            <a:graphicFrameLocks/>
          </p:cNvGraphicFramePr>
          <p:nvPr/>
        </p:nvGraphicFramePr>
        <p:xfrm>
          <a:off x="357158" y="1268760"/>
          <a:ext cx="8412190" cy="5231121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{8799B23B-EC83-4686-B30A-512413B5E67A}</a:tableStyleId>
              </a:tblPr>
              <a:tblGrid>
                <a:gridCol w="279889"/>
                <a:gridCol w="2064533"/>
                <a:gridCol w="447884"/>
                <a:gridCol w="326316"/>
                <a:gridCol w="383901"/>
                <a:gridCol w="383901"/>
                <a:gridCol w="383901"/>
                <a:gridCol w="383901"/>
                <a:gridCol w="320451"/>
                <a:gridCol w="326316"/>
                <a:gridCol w="362573"/>
                <a:gridCol w="277261"/>
                <a:gridCol w="313519"/>
                <a:gridCol w="362573"/>
                <a:gridCol w="319918"/>
                <a:gridCol w="323650"/>
                <a:gridCol w="383901"/>
                <a:gridCol w="383901"/>
                <a:gridCol w="383901"/>
              </a:tblGrid>
              <a:tr h="304705"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№</a:t>
                      </a: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п/п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 row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Навчальний</a:t>
                      </a:r>
                      <a:r>
                        <a:rPr lang="ru-RU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заклад</a:t>
                      </a:r>
                      <a:endParaRPr lang="ru-RU" sz="12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учнів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 grid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Високий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рівень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Достатній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рівень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Середній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рівень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Початковий рівень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Я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 rowSpan="2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Вище норми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Вкла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лись</a:t>
                      </a: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в норму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Не вкл.</a:t>
                      </a:r>
                      <a:endParaRPr lang="ru-RU" sz="1000" dirty="0"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норму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03137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К-сть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%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</a:tr>
              <a:tr h="243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Царичанська ЗОШ І-ІІІст.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59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</a:tr>
              <a:tr h="243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Бабайківська ЗОШ І-ІІІст.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53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</a:tr>
              <a:tr h="243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5715000" algn="l"/>
                          <a:tab pos="5829300" algn="l"/>
                        </a:tabLs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Ляшківська ЗОШ І-ІІІст.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78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</a:tr>
              <a:tr h="243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Китайгородська ЗОШ І-ІІІст.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54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</a:tr>
              <a:tr h="243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Могилівська ЗОШ І-ІІІст.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</a:tr>
              <a:tr h="243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Преображенська ЗОШ І-ІІІ ст.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85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</a:tr>
              <a:tr h="243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Прядівська</a:t>
                      </a:r>
                      <a:r>
                        <a:rPr lang="en-GB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ЗОШ І-</a:t>
                      </a:r>
                      <a:r>
                        <a:rPr lang="en-GB" sz="1200" b="1" dirty="0" err="1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ІІІст</a:t>
                      </a:r>
                      <a:r>
                        <a:rPr lang="en-GB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.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42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51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00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79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400" b="1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50" b="1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>
                    <a:solidFill>
                      <a:srgbClr val="FFFF00"/>
                    </a:solidFill>
                  </a:tcPr>
                </a:tc>
              </a:tr>
              <a:tr h="243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ЗОШ І-ІІІст. с.Молодіжне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</a:tr>
              <a:tr h="243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Новопідкрязьк</a:t>
                      </a: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ий НВК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68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</a:tr>
              <a:tr h="243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Михайлівська ЗОШ І – ІІІ ст.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71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</a:tr>
              <a:tr h="243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Царичанська ЗОШ І-ІІст.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75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76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95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</a:tr>
              <a:tr h="243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12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Лисківська ЗОШ І-ІІст.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57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64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</a:tr>
              <a:tr h="243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Могилівська ЗОШ І-ІІст.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55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18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</a:tr>
              <a:tr h="243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14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Залеліївська ЗОШ І-</a:t>
                      </a: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</a:t>
                      </a: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Іст.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58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87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</a:tr>
              <a:tr h="243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Рудківська ЗОШ І-ІІст.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63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</a:tr>
              <a:tr h="243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16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Цибульківська ЗОШ І-ІІ ст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13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65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72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38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</a:tr>
              <a:tr h="2437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Юр</a:t>
                      </a:r>
                      <a:r>
                        <a:rPr lang="en-US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’</a:t>
                      </a: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ївська  ЗОШ І-ІІст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67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45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2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</a:tr>
              <a:tr h="20313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Всього</a:t>
                      </a:r>
                      <a:r>
                        <a:rPr lang="uk-UA" sz="12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%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233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39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43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19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62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uk-UA" sz="100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70</a:t>
                      </a:r>
                      <a:endParaRPr lang="ru-RU" sz="100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41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115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49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1000" dirty="0"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10</a:t>
                      </a:r>
                      <a:endParaRPr lang="ru-RU" sz="1000" dirty="0"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7921" marR="57921" marT="0" marB="0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20013" y="-90010"/>
            <a:ext cx="9264013" cy="6948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1571604" y="214290"/>
            <a:ext cx="6604785" cy="1200329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75000"/>
              </a:schemeClr>
            </a:solidFill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Аналіз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коефіцієнтів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якості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та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результативності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шкіл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 </a:t>
            </a: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Царичанського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району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accent1"/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 І семестр 2013-14 н.р.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accent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51482010"/>
              </p:ext>
            </p:extLst>
          </p:nvPr>
        </p:nvGraphicFramePr>
        <p:xfrm>
          <a:off x="357158" y="1500174"/>
          <a:ext cx="8174712" cy="5179827"/>
        </p:xfrm>
        <a:graphic>
          <a:graphicData uri="http://schemas.openxmlformats.org/drawingml/2006/table">
            <a:tbl>
              <a:tblPr firstRow="1" firstCol="1" bandRow="1"/>
              <a:tblGrid>
                <a:gridCol w="3912678"/>
                <a:gridCol w="1968827"/>
                <a:gridCol w="2293207"/>
              </a:tblGrid>
              <a:tr h="5159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Школи району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Коефіцієнт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якості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Коефіцієнт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результативності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Царичанська</a:t>
                      </a: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ЗОШ І-ІІІ ст.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70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Могилівська</a:t>
                      </a: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ЗОШ І-ІІІ </a:t>
                      </a:r>
                      <a:r>
                        <a:rPr lang="uk-UA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Китайгородська</a:t>
                      </a: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ЗОШ І-ІІІ </a:t>
                      </a:r>
                      <a:r>
                        <a:rPr lang="uk-UA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</a:t>
                      </a: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Прядівська</a:t>
                      </a:r>
                      <a:r>
                        <a:rPr lang="uk-UA" sz="16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ЗОШ І-ІІІ ст.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57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1355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Бабайківська</a:t>
                      </a: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ЗОШ І-ІІІ ст.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35567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Залеліївська</a:t>
                      </a:r>
                      <a:r>
                        <a:rPr lang="ru-RU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ЗОШ І-ІІ ст.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68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ПреображенськаЗОШ</a:t>
                      </a: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І-ІІІ ст.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Новопідкрязький НВК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Ляшківська ЗОШ І-ІІІ ст.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67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Царичанська</a:t>
                      </a: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ЗОШ І-ІІ </a:t>
                      </a:r>
                      <a:r>
                        <a:rPr lang="uk-UA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  <a:endParaRPr lang="ru-RU" sz="1400" b="1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66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Молодіжнянська</a:t>
                      </a: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ЗОШ І-ІІІ ст.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Рудківська</a:t>
                      </a: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 ЗОШ І-ІІ ст.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271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Цибульківська</a:t>
                      </a:r>
                      <a:r>
                        <a:rPr lang="uk-UA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ЗОШ І-ІІ ст.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61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Михайлівська</a:t>
                      </a:r>
                      <a:r>
                        <a:rPr lang="uk-UA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ЗОШ </a:t>
                      </a: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І-ІІ </a:t>
                      </a:r>
                      <a:r>
                        <a:rPr lang="uk-UA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Іст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47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63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Могилівська</a:t>
                      </a:r>
                      <a:r>
                        <a:rPr lang="uk-UA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ЗОШ І-ІІ </a:t>
                      </a: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ст.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Лисківська</a:t>
                      </a:r>
                      <a:r>
                        <a:rPr lang="uk-UA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ЗОШ </a:t>
                      </a: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І-ІІ </a:t>
                      </a:r>
                      <a:r>
                        <a:rPr lang="uk-UA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44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59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71134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Юріївська</a:t>
                      </a:r>
                      <a:r>
                        <a:rPr lang="uk-UA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</a:t>
                      </a: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ЗОШ </a:t>
                      </a:r>
                      <a:r>
                        <a:rPr lang="uk-UA" sz="1400" b="1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І-ІІ </a:t>
                      </a:r>
                      <a:r>
                        <a:rPr lang="uk-UA" sz="1400" b="1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ст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40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55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5850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4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По</a:t>
                      </a:r>
                      <a:r>
                        <a:rPr lang="uk-UA" sz="1400" b="1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 району</a:t>
                      </a:r>
                      <a:endParaRPr lang="ru-RU" sz="14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51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uk-UA" sz="16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64</a:t>
                      </a:r>
                      <a:endParaRPr lang="ru-RU" sz="1600" b="1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Times New Roman" pitchFamily="18" charset="0"/>
                        <a:ea typeface="Times New Roman"/>
                        <a:cs typeface="Times New Roman" pitchFamily="18" charset="0"/>
                      </a:endParaRPr>
                    </a:p>
                  </a:txBody>
                  <a:tcPr marL="55458" marR="55458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Стандартная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Стандартная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628</TotalTime>
  <Words>2311</Words>
  <Application>Microsoft Office PowerPoint</Application>
  <PresentationFormat>Экран (4:3)</PresentationFormat>
  <Paragraphs>1654</Paragraphs>
  <Slides>19</Slides>
  <Notes>5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1" baseType="lpstr">
      <vt:lpstr>Тема Office</vt:lpstr>
      <vt:lpstr>Лист Microsoft Office Excel 97-2003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Лариса</dc:creator>
  <cp:lastModifiedBy>Лариса</cp:lastModifiedBy>
  <cp:revision>77</cp:revision>
  <dcterms:created xsi:type="dcterms:W3CDTF">2014-03-23T09:14:48Z</dcterms:created>
  <dcterms:modified xsi:type="dcterms:W3CDTF">2014-03-24T20:47:10Z</dcterms:modified>
</cp:coreProperties>
</file>