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73" r:id="rId26"/>
    <p:sldId id="282" r:id="rId27"/>
    <p:sldId id="283" r:id="rId28"/>
    <p:sldId id="284" r:id="rId29"/>
    <p:sldId id="285" r:id="rId30"/>
    <p:sldId id="286" r:id="rId3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929" autoAdjust="0"/>
  </p:normalViewPr>
  <p:slideViewPr>
    <p:cSldViewPr>
      <p:cViewPr>
        <p:scale>
          <a:sx n="95" d="100"/>
          <a:sy n="95" d="100"/>
        </p:scale>
        <p:origin x="-44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
          <c:y val="5.0882425782553919E-2"/>
          <c:w val="0.64662466372620642"/>
          <c:h val="0.91191050476118696"/>
        </c:manualLayout>
      </c:layout>
      <c:pieChart>
        <c:varyColors val="1"/>
        <c:ser>
          <c:idx val="0"/>
          <c:order val="0"/>
          <c:tx>
            <c:strRef>
              <c:f>Лист1!$B$1</c:f>
              <c:strCache>
                <c:ptCount val="1"/>
                <c:pt idx="0">
                  <c:v>Призові місця учнів</c:v>
                </c:pt>
              </c:strCache>
            </c:strRef>
          </c:tx>
          <c:cat>
            <c:strRef>
              <c:f>Лист1!$A$2:$A$6</c:f>
              <c:strCache>
                <c:ptCount val="5"/>
                <c:pt idx="0">
                  <c:v>Рабокоровка Л.П. ( 4 призових місця)</c:v>
                </c:pt>
                <c:pt idx="1">
                  <c:v>Алєксєєнко М.М. (3 призових місця)</c:v>
                </c:pt>
                <c:pt idx="2">
                  <c:v>Орел О.Г. (7 призових місць)</c:v>
                </c:pt>
                <c:pt idx="3">
                  <c:v>Бережна В.М. ( 4 призових місця)</c:v>
                </c:pt>
                <c:pt idx="4">
                  <c:v>Попова Т.П. ( 3 призових місця)</c:v>
                </c:pt>
              </c:strCache>
            </c:strRef>
          </c:cat>
          <c:val>
            <c:numRef>
              <c:f>Лист1!$B$2:$B$6</c:f>
              <c:numCache>
                <c:formatCode>General</c:formatCode>
                <c:ptCount val="5"/>
                <c:pt idx="0">
                  <c:v>4</c:v>
                </c:pt>
                <c:pt idx="1">
                  <c:v>3</c:v>
                </c:pt>
                <c:pt idx="2">
                  <c:v>7</c:v>
                </c:pt>
                <c:pt idx="3">
                  <c:v>4</c:v>
                </c:pt>
                <c:pt idx="4">
                  <c:v>3</c:v>
                </c:pt>
              </c:numCache>
            </c:numRef>
          </c:val>
        </c:ser>
        <c:firstSliceAng val="0"/>
      </c:pieChart>
    </c:plotArea>
    <c:legend>
      <c:legendPos val="r"/>
      <c:layout>
        <c:manualLayout>
          <c:xMode val="edge"/>
          <c:yMode val="edge"/>
          <c:x val="0.60976949190854979"/>
          <c:y val="0.20566981446984461"/>
          <c:w val="0.39023050809145049"/>
          <c:h val="0.5111677021754657"/>
        </c:manualLayout>
      </c:layout>
      <c:txPr>
        <a:bodyPr/>
        <a:lstStyle/>
        <a:p>
          <a:pPr>
            <a:defRPr lang="ru-RU"/>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
          <c:y val="5.0882425782553919E-2"/>
          <c:w val="0.64662466372620653"/>
          <c:h val="0.91191050476118696"/>
        </c:manualLayout>
      </c:layout>
      <c:pieChart>
        <c:varyColors val="1"/>
        <c:ser>
          <c:idx val="0"/>
          <c:order val="0"/>
          <c:tx>
            <c:strRef>
              <c:f>Лист1!$B$1</c:f>
              <c:strCache>
                <c:ptCount val="1"/>
                <c:pt idx="0">
                  <c:v>Призові місця учнів</c:v>
                </c:pt>
              </c:strCache>
            </c:strRef>
          </c:tx>
          <c:cat>
            <c:strRef>
              <c:f>Лист1!$A$2:$A$4</c:f>
              <c:strCache>
                <c:ptCount val="3"/>
                <c:pt idx="0">
                  <c:v>Салатовка Л.М.( 4 призових місць)</c:v>
                </c:pt>
                <c:pt idx="1">
                  <c:v>Юрченко Г.Г  (1призове місце)</c:v>
                </c:pt>
                <c:pt idx="2">
                  <c:v>Дерун Н.І. (5 призових місць)</c:v>
                </c:pt>
              </c:strCache>
            </c:strRef>
          </c:cat>
          <c:val>
            <c:numRef>
              <c:f>Лист1!$B$2:$B$4</c:f>
              <c:numCache>
                <c:formatCode>General</c:formatCode>
                <c:ptCount val="3"/>
                <c:pt idx="0">
                  <c:v>4</c:v>
                </c:pt>
                <c:pt idx="1">
                  <c:v>3</c:v>
                </c:pt>
                <c:pt idx="2">
                  <c:v>7</c:v>
                </c:pt>
              </c:numCache>
            </c:numRef>
          </c:val>
        </c:ser>
        <c:firstSliceAng val="0"/>
      </c:pieChart>
    </c:plotArea>
    <c:legend>
      <c:legendPos val="r"/>
      <c:layout/>
      <c:txPr>
        <a:bodyPr/>
        <a:lstStyle/>
        <a:p>
          <a:pPr>
            <a:defRPr lang="ru-RU"/>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4"/>
  <c:chart>
    <c:autoTitleDeleted val="1"/>
    <c:view3D>
      <c:rAngAx val="1"/>
    </c:view3D>
    <c:plotArea>
      <c:layout/>
      <c:bar3DChart>
        <c:barDir val="col"/>
        <c:grouping val="clustered"/>
        <c:ser>
          <c:idx val="0"/>
          <c:order val="0"/>
          <c:tx>
            <c:strRef>
              <c:f>Лист1!$B$1</c:f>
              <c:strCache>
                <c:ptCount val="1"/>
                <c:pt idx="0">
                  <c:v>Ряд 1</c:v>
                </c:pt>
              </c:strCache>
            </c:strRef>
          </c:tx>
          <c:cat>
            <c:strRef>
              <c:f>Лист1!$A$2:$A$4</c:f>
              <c:strCache>
                <c:ptCount val="3"/>
                <c:pt idx="0">
                  <c:v>2011-2012 н.р.</c:v>
                </c:pt>
                <c:pt idx="1">
                  <c:v>2012-2013  н.р.</c:v>
                </c:pt>
                <c:pt idx="2">
                  <c:v>2013 - 2014 н.р.</c:v>
                </c:pt>
              </c:strCache>
            </c:strRef>
          </c:cat>
          <c:val>
            <c:numRef>
              <c:f>Лист1!$B$2:$B$4</c:f>
              <c:numCache>
                <c:formatCode>General</c:formatCode>
                <c:ptCount val="3"/>
                <c:pt idx="0">
                  <c:v>6</c:v>
                </c:pt>
                <c:pt idx="1">
                  <c:v>7</c:v>
                </c:pt>
                <c:pt idx="2">
                  <c:v>7</c:v>
                </c:pt>
              </c:numCache>
            </c:numRef>
          </c:val>
        </c:ser>
        <c:shape val="cone"/>
        <c:axId val="96996736"/>
        <c:axId val="97002624"/>
        <c:axId val="0"/>
      </c:bar3DChart>
      <c:catAx>
        <c:axId val="96996736"/>
        <c:scaling>
          <c:orientation val="minMax"/>
        </c:scaling>
        <c:axPos val="b"/>
        <c:numFmt formatCode="#,##0&quot;р.&quot;;[Red]\-#,##0&quot;р.&quot;" sourceLinked="1"/>
        <c:tickLblPos val="nextTo"/>
        <c:txPr>
          <a:bodyPr/>
          <a:lstStyle/>
          <a:p>
            <a:pPr>
              <a:defRPr lang="ru-RU"/>
            </a:pPr>
            <a:endParaRPr lang="ru-RU"/>
          </a:p>
        </c:txPr>
        <c:crossAx val="97002624"/>
        <c:crosses val="autoZero"/>
        <c:auto val="1"/>
        <c:lblAlgn val="ctr"/>
        <c:lblOffset val="100"/>
      </c:catAx>
      <c:valAx>
        <c:axId val="97002624"/>
        <c:scaling>
          <c:orientation val="minMax"/>
        </c:scaling>
        <c:axPos val="l"/>
        <c:majorGridlines/>
        <c:numFmt formatCode="General" sourceLinked="1"/>
        <c:tickLblPos val="nextTo"/>
        <c:txPr>
          <a:bodyPr/>
          <a:lstStyle/>
          <a:p>
            <a:pPr>
              <a:defRPr lang="ru-RU"/>
            </a:pPr>
            <a:endParaRPr lang="ru-RU"/>
          </a:p>
        </c:txPr>
        <c:crossAx val="96996736"/>
        <c:crosses val="autoZero"/>
        <c:crossBetween val="between"/>
      </c:valAx>
    </c:plotArea>
    <c:plotVisOnly val="1"/>
    <c:dispBlanksAs val="gap"/>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73A37-819F-4327-8B20-5A92B01A382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uk-UA"/>
        </a:p>
      </dgm:t>
    </dgm:pt>
    <dgm:pt modelId="{EF5C3567-23C6-46C4-AAA0-E6B3F42D0C54}">
      <dgm:prSet phldrT="[Текст]" custT="1"/>
      <dgm:spPr/>
      <dgm:t>
        <a:bodyPr/>
        <a:lstStyle/>
        <a:p>
          <a:r>
            <a:rPr lang="uk-UA" sz="1800" dirty="0" smtClean="0">
              <a:solidFill>
                <a:srgbClr val="FFFF00"/>
              </a:solidFill>
              <a:latin typeface="Times New Roman" pitchFamily="18" charset="0"/>
              <a:cs typeface="Times New Roman" pitchFamily="18" charset="0"/>
            </a:rPr>
            <a:t>Керівник творчої групи</a:t>
          </a:r>
        </a:p>
        <a:p>
          <a:r>
            <a:rPr lang="uk-UA" sz="1800" dirty="0" smtClean="0">
              <a:solidFill>
                <a:srgbClr val="FFFF00"/>
              </a:solidFill>
              <a:latin typeface="Times New Roman" pitchFamily="18" charset="0"/>
              <a:cs typeface="Times New Roman" pitchFamily="18" charset="0"/>
            </a:rPr>
            <a:t>Довгань Н.В.</a:t>
          </a:r>
          <a:endParaRPr lang="uk-UA" sz="1800" dirty="0">
            <a:solidFill>
              <a:srgbClr val="FFFF00"/>
            </a:solidFill>
            <a:latin typeface="Times New Roman" pitchFamily="18" charset="0"/>
            <a:cs typeface="Times New Roman" pitchFamily="18" charset="0"/>
          </a:endParaRPr>
        </a:p>
      </dgm:t>
    </dgm:pt>
    <dgm:pt modelId="{6ED29C5E-A3DD-4D80-9891-20E30D5CCB0A}" type="parTrans" cxnId="{9A2862B5-5ECD-4BBC-A09E-5A4D5F6CF459}">
      <dgm:prSet/>
      <dgm:spPr/>
      <dgm:t>
        <a:bodyPr/>
        <a:lstStyle/>
        <a:p>
          <a:endParaRPr lang="uk-UA"/>
        </a:p>
      </dgm:t>
    </dgm:pt>
    <dgm:pt modelId="{C348BAF1-DCF9-4919-ABC7-880CDD1F67FC}" type="sibTrans" cxnId="{9A2862B5-5ECD-4BBC-A09E-5A4D5F6CF459}">
      <dgm:prSet/>
      <dgm:spPr/>
      <dgm:t>
        <a:bodyPr/>
        <a:lstStyle/>
        <a:p>
          <a:endParaRPr lang="uk-UA"/>
        </a:p>
      </dgm:t>
    </dgm:pt>
    <dgm:pt modelId="{8F99DD70-F511-492E-94B4-2D8AAE9D69A8}">
      <dgm:prSet phldrT="[Текст]" custT="1"/>
      <dgm:spPr/>
      <dgm:t>
        <a:bodyPr/>
        <a:lstStyle/>
        <a:p>
          <a:r>
            <a:rPr lang="uk-UA" sz="1600" dirty="0" smtClean="0">
              <a:solidFill>
                <a:srgbClr val="FFFF00"/>
              </a:solidFill>
              <a:latin typeface="Times New Roman" pitchFamily="18" charset="0"/>
              <a:cs typeface="Times New Roman" pitchFamily="18" charset="0"/>
            </a:rPr>
            <a:t>Керівник методичного об'єднання  вчителів  початкових класів Пасічна З.А.</a:t>
          </a:r>
          <a:endParaRPr lang="uk-UA" sz="1600" dirty="0">
            <a:solidFill>
              <a:srgbClr val="FFFF00"/>
            </a:solidFill>
            <a:latin typeface="Times New Roman" pitchFamily="18" charset="0"/>
            <a:cs typeface="Times New Roman" pitchFamily="18" charset="0"/>
          </a:endParaRPr>
        </a:p>
      </dgm:t>
    </dgm:pt>
    <dgm:pt modelId="{8320700D-41F9-4BE1-A4D5-0A1980E3CB6D}" type="parTrans" cxnId="{C4852C08-644F-4356-A543-DDBD6421BF35}">
      <dgm:prSet/>
      <dgm:spPr/>
      <dgm:t>
        <a:bodyPr/>
        <a:lstStyle/>
        <a:p>
          <a:endParaRPr lang="uk-UA"/>
        </a:p>
      </dgm:t>
    </dgm:pt>
    <dgm:pt modelId="{B54E3C31-D717-4766-8F41-38CA632E63B6}" type="sibTrans" cxnId="{C4852C08-644F-4356-A543-DDBD6421BF35}">
      <dgm:prSet/>
      <dgm:spPr/>
      <dgm:t>
        <a:bodyPr/>
        <a:lstStyle/>
        <a:p>
          <a:endParaRPr lang="uk-UA"/>
        </a:p>
      </dgm:t>
    </dgm:pt>
    <dgm:pt modelId="{BB2E78D6-4904-4EB2-841F-612D0CA43283}">
      <dgm:prSet phldrT="[Текст]" custT="1"/>
      <dgm:spPr/>
      <dgm:t>
        <a:bodyPr/>
        <a:lstStyle/>
        <a:p>
          <a:r>
            <a:rPr lang="uk-UA" sz="1600" dirty="0" smtClean="0">
              <a:solidFill>
                <a:srgbClr val="FFFF00"/>
              </a:solidFill>
              <a:latin typeface="Times New Roman" pitchFamily="18" charset="0"/>
              <a:cs typeface="Times New Roman" pitchFamily="18" charset="0"/>
            </a:rPr>
            <a:t>Керівник методичного об'єднання  вчителів  природничо-математичного циклу Орел О.Г.</a:t>
          </a:r>
          <a:endParaRPr lang="uk-UA" sz="1600" dirty="0">
            <a:solidFill>
              <a:srgbClr val="FFFF00"/>
            </a:solidFill>
            <a:latin typeface="Times New Roman" pitchFamily="18" charset="0"/>
            <a:cs typeface="Times New Roman" pitchFamily="18" charset="0"/>
          </a:endParaRPr>
        </a:p>
      </dgm:t>
    </dgm:pt>
    <dgm:pt modelId="{8F7A6558-DC5C-461F-940A-FD2E5BA1B411}" type="parTrans" cxnId="{61DB4EBF-72A5-40CA-8A23-6BA439E06E4A}">
      <dgm:prSet/>
      <dgm:spPr/>
      <dgm:t>
        <a:bodyPr/>
        <a:lstStyle/>
        <a:p>
          <a:endParaRPr lang="uk-UA"/>
        </a:p>
      </dgm:t>
    </dgm:pt>
    <dgm:pt modelId="{C10ADE1A-09C0-46F5-8912-D5538AE7CB15}" type="sibTrans" cxnId="{61DB4EBF-72A5-40CA-8A23-6BA439E06E4A}">
      <dgm:prSet/>
      <dgm:spPr/>
      <dgm:t>
        <a:bodyPr/>
        <a:lstStyle/>
        <a:p>
          <a:endParaRPr lang="uk-UA"/>
        </a:p>
      </dgm:t>
    </dgm:pt>
    <dgm:pt modelId="{DE6FDCC8-B72B-40EF-B1C5-31E568732A0D}">
      <dgm:prSet phldrT="[Текст]" custT="1"/>
      <dgm:spPr/>
      <dgm:t>
        <a:bodyPr/>
        <a:lstStyle/>
        <a:p>
          <a:r>
            <a:rPr lang="uk-UA" sz="1600" dirty="0" smtClean="0">
              <a:solidFill>
                <a:srgbClr val="FFFF00"/>
              </a:solidFill>
              <a:latin typeface="Times New Roman" pitchFamily="18" charset="0"/>
              <a:cs typeface="Times New Roman" pitchFamily="18" charset="0"/>
            </a:rPr>
            <a:t>Керівник методичного об'єднання  вчителів  суспільно-гуманітарного циклу Дерун Н.І.</a:t>
          </a:r>
          <a:endParaRPr lang="uk-UA" sz="1600" dirty="0">
            <a:solidFill>
              <a:srgbClr val="FFFF00"/>
            </a:solidFill>
            <a:latin typeface="Times New Roman" pitchFamily="18" charset="0"/>
            <a:cs typeface="Times New Roman" pitchFamily="18" charset="0"/>
          </a:endParaRPr>
        </a:p>
      </dgm:t>
    </dgm:pt>
    <dgm:pt modelId="{AD81017E-AA0E-4395-B438-A3DA20AA984A}" type="parTrans" cxnId="{E481E9BD-7696-4132-81A5-3D60226A3C2B}">
      <dgm:prSet/>
      <dgm:spPr/>
      <dgm:t>
        <a:bodyPr/>
        <a:lstStyle/>
        <a:p>
          <a:endParaRPr lang="uk-UA"/>
        </a:p>
      </dgm:t>
    </dgm:pt>
    <dgm:pt modelId="{7D46EC1D-4F2C-4D2F-8204-0AA0128E84A2}" type="sibTrans" cxnId="{E481E9BD-7696-4132-81A5-3D60226A3C2B}">
      <dgm:prSet/>
      <dgm:spPr/>
      <dgm:t>
        <a:bodyPr/>
        <a:lstStyle/>
        <a:p>
          <a:endParaRPr lang="uk-UA"/>
        </a:p>
      </dgm:t>
    </dgm:pt>
    <dgm:pt modelId="{5CC92290-2BF5-4625-9981-CA355178E822}">
      <dgm:prSet phldrT="[Текст]" custT="1"/>
      <dgm:spPr/>
      <dgm:t>
        <a:bodyPr/>
        <a:lstStyle/>
        <a:p>
          <a:r>
            <a:rPr lang="uk-UA" sz="1600" dirty="0" smtClean="0">
              <a:solidFill>
                <a:srgbClr val="FFFF00"/>
              </a:solidFill>
              <a:latin typeface="Times New Roman" pitchFamily="18" charset="0"/>
              <a:cs typeface="Times New Roman" pitchFamily="18" charset="0"/>
            </a:rPr>
            <a:t>Заступник директора з навчально-виховної роботи </a:t>
          </a:r>
        </a:p>
        <a:p>
          <a:r>
            <a:rPr lang="uk-UA" sz="1600" dirty="0" err="1" smtClean="0">
              <a:solidFill>
                <a:srgbClr val="FFFF00"/>
              </a:solidFill>
              <a:latin typeface="Times New Roman" pitchFamily="18" charset="0"/>
              <a:cs typeface="Times New Roman" pitchFamily="18" charset="0"/>
            </a:rPr>
            <a:t>Рабокоровка</a:t>
          </a:r>
          <a:r>
            <a:rPr lang="uk-UA" sz="1600" dirty="0" smtClean="0">
              <a:solidFill>
                <a:srgbClr val="FFFF00"/>
              </a:solidFill>
              <a:latin typeface="Times New Roman" pitchFamily="18" charset="0"/>
              <a:cs typeface="Times New Roman" pitchFamily="18" charset="0"/>
            </a:rPr>
            <a:t> </a:t>
          </a:r>
          <a:r>
            <a:rPr lang="uk-UA" sz="1800" dirty="0" smtClean="0">
              <a:solidFill>
                <a:srgbClr val="FFFF00"/>
              </a:solidFill>
              <a:latin typeface="Times New Roman" pitchFamily="18" charset="0"/>
              <a:cs typeface="Times New Roman" pitchFamily="18" charset="0"/>
            </a:rPr>
            <a:t>Л.П.</a:t>
          </a:r>
        </a:p>
        <a:p>
          <a:endParaRPr lang="uk-UA" sz="1600" dirty="0">
            <a:latin typeface="Times New Roman" pitchFamily="18" charset="0"/>
            <a:cs typeface="Times New Roman" pitchFamily="18" charset="0"/>
          </a:endParaRPr>
        </a:p>
      </dgm:t>
    </dgm:pt>
    <dgm:pt modelId="{019EF523-5232-41AB-87D6-CFA8D18A9506}" type="parTrans" cxnId="{0FF17A04-5D99-43B7-8D7C-8A42035F8350}">
      <dgm:prSet/>
      <dgm:spPr/>
      <dgm:t>
        <a:bodyPr/>
        <a:lstStyle/>
        <a:p>
          <a:endParaRPr lang="uk-UA"/>
        </a:p>
      </dgm:t>
    </dgm:pt>
    <dgm:pt modelId="{A7F150AE-EF68-4C9A-9630-ACAF7F37CDA5}" type="sibTrans" cxnId="{0FF17A04-5D99-43B7-8D7C-8A42035F8350}">
      <dgm:prSet/>
      <dgm:spPr/>
      <dgm:t>
        <a:bodyPr/>
        <a:lstStyle/>
        <a:p>
          <a:endParaRPr lang="uk-UA"/>
        </a:p>
      </dgm:t>
    </dgm:pt>
    <dgm:pt modelId="{3BF55D99-8C9A-4545-B86C-B52D81A078FC}" type="pres">
      <dgm:prSet presAssocID="{69B73A37-819F-4327-8B20-5A92B01A3823}" presName="diagram" presStyleCnt="0">
        <dgm:presLayoutVars>
          <dgm:dir/>
          <dgm:resizeHandles val="exact"/>
        </dgm:presLayoutVars>
      </dgm:prSet>
      <dgm:spPr/>
      <dgm:t>
        <a:bodyPr/>
        <a:lstStyle/>
        <a:p>
          <a:endParaRPr lang="ru-RU"/>
        </a:p>
      </dgm:t>
    </dgm:pt>
    <dgm:pt modelId="{D2779F6B-D448-4D4C-8333-955A7B5A291C}" type="pres">
      <dgm:prSet presAssocID="{EF5C3567-23C6-46C4-AAA0-E6B3F42D0C54}" presName="node" presStyleLbl="node1" presStyleIdx="0" presStyleCnt="5" custAng="0" custLinFactY="10703" custLinFactNeighborX="-15615" custLinFactNeighborY="100000">
        <dgm:presLayoutVars>
          <dgm:bulletEnabled val="1"/>
        </dgm:presLayoutVars>
      </dgm:prSet>
      <dgm:spPr/>
      <dgm:t>
        <a:bodyPr/>
        <a:lstStyle/>
        <a:p>
          <a:endParaRPr lang="uk-UA"/>
        </a:p>
      </dgm:t>
    </dgm:pt>
    <dgm:pt modelId="{3B8AAC21-C748-406F-91CA-B95BA998BB06}" type="pres">
      <dgm:prSet presAssocID="{C348BAF1-DCF9-4919-ABC7-880CDD1F67FC}" presName="sibTrans" presStyleCnt="0"/>
      <dgm:spPr/>
    </dgm:pt>
    <dgm:pt modelId="{8D93C2EE-3A21-46EF-9069-547B04430A86}" type="pres">
      <dgm:prSet presAssocID="{8F99DD70-F511-492E-94B4-2D8AAE9D69A8}" presName="node" presStyleLbl="node1" presStyleIdx="1" presStyleCnt="5" custLinFactY="8015" custLinFactNeighborX="5557" custLinFactNeighborY="100000">
        <dgm:presLayoutVars>
          <dgm:bulletEnabled val="1"/>
        </dgm:presLayoutVars>
      </dgm:prSet>
      <dgm:spPr/>
      <dgm:t>
        <a:bodyPr/>
        <a:lstStyle/>
        <a:p>
          <a:endParaRPr lang="ru-RU"/>
        </a:p>
      </dgm:t>
    </dgm:pt>
    <dgm:pt modelId="{83CC81D0-486C-496E-98F7-7B5D74E11A9F}" type="pres">
      <dgm:prSet presAssocID="{B54E3C31-D717-4766-8F41-38CA632E63B6}" presName="sibTrans" presStyleCnt="0"/>
      <dgm:spPr/>
    </dgm:pt>
    <dgm:pt modelId="{4BE0C958-06AA-455E-BA01-A6EEC3809FCF}" type="pres">
      <dgm:prSet presAssocID="{BB2E78D6-4904-4EB2-841F-612D0CA43283}" presName="node" presStyleLbl="node1" presStyleIdx="2" presStyleCnt="5" custScaleY="116618" custLinFactY="2786" custLinFactNeighborX="-14649" custLinFactNeighborY="100000">
        <dgm:presLayoutVars>
          <dgm:bulletEnabled val="1"/>
        </dgm:presLayoutVars>
      </dgm:prSet>
      <dgm:spPr/>
      <dgm:t>
        <a:bodyPr/>
        <a:lstStyle/>
        <a:p>
          <a:endParaRPr lang="ru-RU"/>
        </a:p>
      </dgm:t>
    </dgm:pt>
    <dgm:pt modelId="{A653C50D-80AA-4B91-8905-3B56515EA7B2}" type="pres">
      <dgm:prSet presAssocID="{C10ADE1A-09C0-46F5-8912-D5538AE7CB15}" presName="sibTrans" presStyleCnt="0"/>
      <dgm:spPr/>
    </dgm:pt>
    <dgm:pt modelId="{9B204ED5-CD86-4535-A8A7-DBFE29795A00}" type="pres">
      <dgm:prSet presAssocID="{DE6FDCC8-B72B-40EF-B1C5-31E568732A0D}" presName="node" presStyleLbl="node1" presStyleIdx="3" presStyleCnt="5" custScaleY="114430" custLinFactY="2786" custLinFactNeighborX="5557" custLinFactNeighborY="100000">
        <dgm:presLayoutVars>
          <dgm:bulletEnabled val="1"/>
        </dgm:presLayoutVars>
      </dgm:prSet>
      <dgm:spPr/>
      <dgm:t>
        <a:bodyPr/>
        <a:lstStyle/>
        <a:p>
          <a:endParaRPr lang="ru-RU"/>
        </a:p>
      </dgm:t>
    </dgm:pt>
    <dgm:pt modelId="{58D195EB-733F-4BD1-B3A7-3F1947B1B9F6}" type="pres">
      <dgm:prSet presAssocID="{7D46EC1D-4F2C-4D2F-8204-0AA0128E84A2}" presName="sibTrans" presStyleCnt="0"/>
      <dgm:spPr/>
    </dgm:pt>
    <dgm:pt modelId="{EDF8C224-CDAE-4396-9901-422770EBEE0A}" type="pres">
      <dgm:prSet presAssocID="{5CC92290-2BF5-4625-9981-CA355178E822}" presName="node" presStyleLbl="node1" presStyleIdx="4" presStyleCnt="5" custLinFactY="-148192" custLinFactNeighborX="4252" custLinFactNeighborY="-200000">
        <dgm:presLayoutVars>
          <dgm:bulletEnabled val="1"/>
        </dgm:presLayoutVars>
      </dgm:prSet>
      <dgm:spPr/>
      <dgm:t>
        <a:bodyPr/>
        <a:lstStyle/>
        <a:p>
          <a:endParaRPr lang="ru-RU"/>
        </a:p>
      </dgm:t>
    </dgm:pt>
  </dgm:ptLst>
  <dgm:cxnLst>
    <dgm:cxn modelId="{0FF17A04-5D99-43B7-8D7C-8A42035F8350}" srcId="{69B73A37-819F-4327-8B20-5A92B01A3823}" destId="{5CC92290-2BF5-4625-9981-CA355178E822}" srcOrd="4" destOrd="0" parTransId="{019EF523-5232-41AB-87D6-CFA8D18A9506}" sibTransId="{A7F150AE-EF68-4C9A-9630-ACAF7F37CDA5}"/>
    <dgm:cxn modelId="{61DB4EBF-72A5-40CA-8A23-6BA439E06E4A}" srcId="{69B73A37-819F-4327-8B20-5A92B01A3823}" destId="{BB2E78D6-4904-4EB2-841F-612D0CA43283}" srcOrd="2" destOrd="0" parTransId="{8F7A6558-DC5C-461F-940A-FD2E5BA1B411}" sibTransId="{C10ADE1A-09C0-46F5-8912-D5538AE7CB15}"/>
    <dgm:cxn modelId="{9A2862B5-5ECD-4BBC-A09E-5A4D5F6CF459}" srcId="{69B73A37-819F-4327-8B20-5A92B01A3823}" destId="{EF5C3567-23C6-46C4-AAA0-E6B3F42D0C54}" srcOrd="0" destOrd="0" parTransId="{6ED29C5E-A3DD-4D80-9891-20E30D5CCB0A}" sibTransId="{C348BAF1-DCF9-4919-ABC7-880CDD1F67FC}"/>
    <dgm:cxn modelId="{20EDAB0C-A994-4D92-8152-F5910021D08B}" type="presOf" srcId="{DE6FDCC8-B72B-40EF-B1C5-31E568732A0D}" destId="{9B204ED5-CD86-4535-A8A7-DBFE29795A00}" srcOrd="0" destOrd="0" presId="urn:microsoft.com/office/officeart/2005/8/layout/default"/>
    <dgm:cxn modelId="{BEF51C99-E211-43E4-97FA-F34D36C0DA39}" type="presOf" srcId="{69B73A37-819F-4327-8B20-5A92B01A3823}" destId="{3BF55D99-8C9A-4545-B86C-B52D81A078FC}" srcOrd="0" destOrd="0" presId="urn:microsoft.com/office/officeart/2005/8/layout/default"/>
    <dgm:cxn modelId="{C4852C08-644F-4356-A543-DDBD6421BF35}" srcId="{69B73A37-819F-4327-8B20-5A92B01A3823}" destId="{8F99DD70-F511-492E-94B4-2D8AAE9D69A8}" srcOrd="1" destOrd="0" parTransId="{8320700D-41F9-4BE1-A4D5-0A1980E3CB6D}" sibTransId="{B54E3C31-D717-4766-8F41-38CA632E63B6}"/>
    <dgm:cxn modelId="{5B85A4A3-5F63-4977-B461-D69EE31C7787}" type="presOf" srcId="{5CC92290-2BF5-4625-9981-CA355178E822}" destId="{EDF8C224-CDAE-4396-9901-422770EBEE0A}" srcOrd="0" destOrd="0" presId="urn:microsoft.com/office/officeart/2005/8/layout/default"/>
    <dgm:cxn modelId="{9AF2445D-3E5E-44A5-BFB4-84188992E5E6}" type="presOf" srcId="{EF5C3567-23C6-46C4-AAA0-E6B3F42D0C54}" destId="{D2779F6B-D448-4D4C-8333-955A7B5A291C}" srcOrd="0" destOrd="0" presId="urn:microsoft.com/office/officeart/2005/8/layout/default"/>
    <dgm:cxn modelId="{28A73C1E-7A66-4DF6-885A-5A814027917A}" type="presOf" srcId="{8F99DD70-F511-492E-94B4-2D8AAE9D69A8}" destId="{8D93C2EE-3A21-46EF-9069-547B04430A86}" srcOrd="0" destOrd="0" presId="urn:microsoft.com/office/officeart/2005/8/layout/default"/>
    <dgm:cxn modelId="{E481E9BD-7696-4132-81A5-3D60226A3C2B}" srcId="{69B73A37-819F-4327-8B20-5A92B01A3823}" destId="{DE6FDCC8-B72B-40EF-B1C5-31E568732A0D}" srcOrd="3" destOrd="0" parTransId="{AD81017E-AA0E-4395-B438-A3DA20AA984A}" sibTransId="{7D46EC1D-4F2C-4D2F-8204-0AA0128E84A2}"/>
    <dgm:cxn modelId="{6B68754E-2328-4798-BB40-367564AD4F0C}" type="presOf" srcId="{BB2E78D6-4904-4EB2-841F-612D0CA43283}" destId="{4BE0C958-06AA-455E-BA01-A6EEC3809FCF}" srcOrd="0" destOrd="0" presId="urn:microsoft.com/office/officeart/2005/8/layout/default"/>
    <dgm:cxn modelId="{76E2B7BB-75A6-408D-B00B-2710DFF96D72}" type="presParOf" srcId="{3BF55D99-8C9A-4545-B86C-B52D81A078FC}" destId="{D2779F6B-D448-4D4C-8333-955A7B5A291C}" srcOrd="0" destOrd="0" presId="urn:microsoft.com/office/officeart/2005/8/layout/default"/>
    <dgm:cxn modelId="{D029A09E-C88B-4A82-8165-D745A1D83517}" type="presParOf" srcId="{3BF55D99-8C9A-4545-B86C-B52D81A078FC}" destId="{3B8AAC21-C748-406F-91CA-B95BA998BB06}" srcOrd="1" destOrd="0" presId="urn:microsoft.com/office/officeart/2005/8/layout/default"/>
    <dgm:cxn modelId="{31A24E65-20F1-4EA4-B748-483B8C408DAF}" type="presParOf" srcId="{3BF55D99-8C9A-4545-B86C-B52D81A078FC}" destId="{8D93C2EE-3A21-46EF-9069-547B04430A86}" srcOrd="2" destOrd="0" presId="urn:microsoft.com/office/officeart/2005/8/layout/default"/>
    <dgm:cxn modelId="{1B55F7CE-C51E-4CE4-B744-14C0140930D8}" type="presParOf" srcId="{3BF55D99-8C9A-4545-B86C-B52D81A078FC}" destId="{83CC81D0-486C-496E-98F7-7B5D74E11A9F}" srcOrd="3" destOrd="0" presId="urn:microsoft.com/office/officeart/2005/8/layout/default"/>
    <dgm:cxn modelId="{C4A16CBE-0862-45DA-A25D-F9F647821001}" type="presParOf" srcId="{3BF55D99-8C9A-4545-B86C-B52D81A078FC}" destId="{4BE0C958-06AA-455E-BA01-A6EEC3809FCF}" srcOrd="4" destOrd="0" presId="urn:microsoft.com/office/officeart/2005/8/layout/default"/>
    <dgm:cxn modelId="{9DB9C717-6D94-42FB-AED2-08418FEAA414}" type="presParOf" srcId="{3BF55D99-8C9A-4545-B86C-B52D81A078FC}" destId="{A653C50D-80AA-4B91-8905-3B56515EA7B2}" srcOrd="5" destOrd="0" presId="urn:microsoft.com/office/officeart/2005/8/layout/default"/>
    <dgm:cxn modelId="{9FF5B27B-B4AE-4507-946A-738C5B9D2351}" type="presParOf" srcId="{3BF55D99-8C9A-4545-B86C-B52D81A078FC}" destId="{9B204ED5-CD86-4535-A8A7-DBFE29795A00}" srcOrd="6" destOrd="0" presId="urn:microsoft.com/office/officeart/2005/8/layout/default"/>
    <dgm:cxn modelId="{6B309AF1-51CE-48A9-A8FE-7F572C221E18}" type="presParOf" srcId="{3BF55D99-8C9A-4545-B86C-B52D81A078FC}" destId="{58D195EB-733F-4BD1-B3A7-3F1947B1B9F6}" srcOrd="7" destOrd="0" presId="urn:microsoft.com/office/officeart/2005/8/layout/default"/>
    <dgm:cxn modelId="{6D16DB0D-54BF-494C-A5C9-B21FE9171BCB}" type="presParOf" srcId="{3BF55D99-8C9A-4545-B86C-B52D81A078FC}" destId="{EDF8C224-CDAE-4396-9901-422770EBEE0A}"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779F6B-D448-4D4C-8333-955A7B5A291C}">
      <dsp:nvSpPr>
        <dsp:cNvPr id="0" name=""/>
        <dsp:cNvSpPr/>
      </dsp:nvSpPr>
      <dsp:spPr>
        <a:xfrm>
          <a:off x="631808" y="1330921"/>
          <a:ext cx="2003226" cy="1201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solidFill>
                <a:srgbClr val="FFFF00"/>
              </a:solidFill>
              <a:latin typeface="Times New Roman" pitchFamily="18" charset="0"/>
              <a:cs typeface="Times New Roman" pitchFamily="18" charset="0"/>
            </a:rPr>
            <a:t>Керівник творчої групи</a:t>
          </a:r>
        </a:p>
        <a:p>
          <a:pPr lvl="0" algn="ctr" defTabSz="800100">
            <a:lnSpc>
              <a:spcPct val="90000"/>
            </a:lnSpc>
            <a:spcBef>
              <a:spcPct val="0"/>
            </a:spcBef>
            <a:spcAft>
              <a:spcPct val="35000"/>
            </a:spcAft>
          </a:pPr>
          <a:r>
            <a:rPr lang="uk-UA" sz="1800" kern="1200" dirty="0" smtClean="0">
              <a:solidFill>
                <a:srgbClr val="FFFF00"/>
              </a:solidFill>
              <a:latin typeface="Times New Roman" pitchFamily="18" charset="0"/>
              <a:cs typeface="Times New Roman" pitchFamily="18" charset="0"/>
            </a:rPr>
            <a:t>Довгань Н.В.</a:t>
          </a:r>
          <a:endParaRPr lang="uk-UA" sz="1800" kern="1200" dirty="0">
            <a:solidFill>
              <a:srgbClr val="FFFF00"/>
            </a:solidFill>
            <a:latin typeface="Times New Roman" pitchFamily="18" charset="0"/>
            <a:cs typeface="Times New Roman" pitchFamily="18" charset="0"/>
          </a:endParaRPr>
        </a:p>
      </dsp:txBody>
      <dsp:txXfrm>
        <a:off x="631808" y="1330921"/>
        <a:ext cx="2003226" cy="1201935"/>
      </dsp:txXfrm>
    </dsp:sp>
    <dsp:sp modelId="{8D93C2EE-3A21-46EF-9069-547B04430A86}">
      <dsp:nvSpPr>
        <dsp:cNvPr id="0" name=""/>
        <dsp:cNvSpPr/>
      </dsp:nvSpPr>
      <dsp:spPr>
        <a:xfrm>
          <a:off x="3259480" y="1298613"/>
          <a:ext cx="2003226" cy="1201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solidFill>
                <a:srgbClr val="FFFF00"/>
              </a:solidFill>
              <a:latin typeface="Times New Roman" pitchFamily="18" charset="0"/>
              <a:cs typeface="Times New Roman" pitchFamily="18" charset="0"/>
            </a:rPr>
            <a:t>Керівник методичного об'єднання  вчителів  початкових класів Пасічна З.А.</a:t>
          </a:r>
          <a:endParaRPr lang="uk-UA" sz="1600" kern="1200" dirty="0">
            <a:solidFill>
              <a:srgbClr val="FFFF00"/>
            </a:solidFill>
            <a:latin typeface="Times New Roman" pitchFamily="18" charset="0"/>
            <a:cs typeface="Times New Roman" pitchFamily="18" charset="0"/>
          </a:endParaRPr>
        </a:p>
      </dsp:txBody>
      <dsp:txXfrm>
        <a:off x="3259480" y="1298613"/>
        <a:ext cx="2003226" cy="1201935"/>
      </dsp:txXfrm>
    </dsp:sp>
    <dsp:sp modelId="{4BE0C958-06AA-455E-BA01-A6EEC3809FCF}">
      <dsp:nvSpPr>
        <dsp:cNvPr id="0" name=""/>
        <dsp:cNvSpPr/>
      </dsp:nvSpPr>
      <dsp:spPr>
        <a:xfrm>
          <a:off x="651159" y="2638023"/>
          <a:ext cx="2003226" cy="1401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solidFill>
                <a:srgbClr val="FFFF00"/>
              </a:solidFill>
              <a:latin typeface="Times New Roman" pitchFamily="18" charset="0"/>
              <a:cs typeface="Times New Roman" pitchFamily="18" charset="0"/>
            </a:rPr>
            <a:t>Керівник методичного об'єднання  вчителів  природничо-математичного циклу Орел О.Г.</a:t>
          </a:r>
          <a:endParaRPr lang="uk-UA" sz="1600" kern="1200" dirty="0">
            <a:solidFill>
              <a:srgbClr val="FFFF00"/>
            </a:solidFill>
            <a:latin typeface="Times New Roman" pitchFamily="18" charset="0"/>
            <a:cs typeface="Times New Roman" pitchFamily="18" charset="0"/>
          </a:endParaRPr>
        </a:p>
      </dsp:txBody>
      <dsp:txXfrm>
        <a:off x="651159" y="2638023"/>
        <a:ext cx="2003226" cy="1401673"/>
      </dsp:txXfrm>
    </dsp:sp>
    <dsp:sp modelId="{9B204ED5-CD86-4535-A8A7-DBFE29795A00}">
      <dsp:nvSpPr>
        <dsp:cNvPr id="0" name=""/>
        <dsp:cNvSpPr/>
      </dsp:nvSpPr>
      <dsp:spPr>
        <a:xfrm>
          <a:off x="3259480" y="2651172"/>
          <a:ext cx="2003226" cy="13753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solidFill>
                <a:srgbClr val="FFFF00"/>
              </a:solidFill>
              <a:latin typeface="Times New Roman" pitchFamily="18" charset="0"/>
              <a:cs typeface="Times New Roman" pitchFamily="18" charset="0"/>
            </a:rPr>
            <a:t>Керівник методичного об'єднання  вчителів  суспільно-гуманітарного циклу Дерун Н.І.</a:t>
          </a:r>
          <a:endParaRPr lang="uk-UA" sz="1600" kern="1200" dirty="0">
            <a:solidFill>
              <a:srgbClr val="FFFF00"/>
            </a:solidFill>
            <a:latin typeface="Times New Roman" pitchFamily="18" charset="0"/>
            <a:cs typeface="Times New Roman" pitchFamily="18" charset="0"/>
          </a:endParaRPr>
        </a:p>
      </dsp:txBody>
      <dsp:txXfrm>
        <a:off x="3259480" y="2651172"/>
        <a:ext cx="2003226" cy="1375375"/>
      </dsp:txXfrm>
    </dsp:sp>
    <dsp:sp modelId="{EDF8C224-CDAE-4396-9901-422770EBEE0A}">
      <dsp:nvSpPr>
        <dsp:cNvPr id="0" name=""/>
        <dsp:cNvSpPr/>
      </dsp:nvSpPr>
      <dsp:spPr>
        <a:xfrm>
          <a:off x="2131563" y="0"/>
          <a:ext cx="2003226" cy="1201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solidFill>
                <a:srgbClr val="FFFF00"/>
              </a:solidFill>
              <a:latin typeface="Times New Roman" pitchFamily="18" charset="0"/>
              <a:cs typeface="Times New Roman" pitchFamily="18" charset="0"/>
            </a:rPr>
            <a:t>Заступник директора з навчально-виховної роботи </a:t>
          </a:r>
        </a:p>
        <a:p>
          <a:pPr lvl="0" algn="ctr" defTabSz="711200">
            <a:lnSpc>
              <a:spcPct val="90000"/>
            </a:lnSpc>
            <a:spcBef>
              <a:spcPct val="0"/>
            </a:spcBef>
            <a:spcAft>
              <a:spcPct val="35000"/>
            </a:spcAft>
          </a:pPr>
          <a:r>
            <a:rPr lang="uk-UA" sz="1600" kern="1200" dirty="0" err="1" smtClean="0">
              <a:solidFill>
                <a:srgbClr val="FFFF00"/>
              </a:solidFill>
              <a:latin typeface="Times New Roman" pitchFamily="18" charset="0"/>
              <a:cs typeface="Times New Roman" pitchFamily="18" charset="0"/>
            </a:rPr>
            <a:t>Рабокоровка</a:t>
          </a:r>
          <a:r>
            <a:rPr lang="uk-UA" sz="1600" kern="1200" dirty="0" smtClean="0">
              <a:solidFill>
                <a:srgbClr val="FFFF00"/>
              </a:solidFill>
              <a:latin typeface="Times New Roman" pitchFamily="18" charset="0"/>
              <a:cs typeface="Times New Roman" pitchFamily="18" charset="0"/>
            </a:rPr>
            <a:t> </a:t>
          </a:r>
          <a:r>
            <a:rPr lang="uk-UA" sz="1800" kern="1200" dirty="0" smtClean="0">
              <a:solidFill>
                <a:srgbClr val="FFFF00"/>
              </a:solidFill>
              <a:latin typeface="Times New Roman" pitchFamily="18" charset="0"/>
              <a:cs typeface="Times New Roman" pitchFamily="18" charset="0"/>
            </a:rPr>
            <a:t>Л.П.</a:t>
          </a:r>
        </a:p>
        <a:p>
          <a:pPr lvl="0" algn="ctr" defTabSz="711200">
            <a:lnSpc>
              <a:spcPct val="90000"/>
            </a:lnSpc>
            <a:spcBef>
              <a:spcPct val="0"/>
            </a:spcBef>
            <a:spcAft>
              <a:spcPct val="35000"/>
            </a:spcAft>
          </a:pPr>
          <a:endParaRPr lang="uk-UA" sz="1600" kern="1200" dirty="0">
            <a:latin typeface="Times New Roman" pitchFamily="18" charset="0"/>
            <a:cs typeface="Times New Roman" pitchFamily="18" charset="0"/>
          </a:endParaRPr>
        </a:p>
      </dsp:txBody>
      <dsp:txXfrm>
        <a:off x="2131563" y="0"/>
        <a:ext cx="2003226" cy="12019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939F57-4DA7-4A0B-8AAF-75A5F658045C}" type="datetimeFigureOut">
              <a:rPr lang="ru-RU" smtClean="0"/>
              <a:pPr/>
              <a:t>27.08.2014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27EA8C-194F-4055-AED5-0742E2F996A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127EA8C-194F-4055-AED5-0742E2F996A1}"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27.08.2014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27.08.2014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27.08.2014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27.08.2014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893959E6-847B-4937-8C3D-49CDB5BA4EF3}" type="datetimeFigureOut">
              <a:rPr lang="uk-UA" smtClean="0"/>
              <a:pPr/>
              <a:t>27.08.2014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893959E6-847B-4937-8C3D-49CDB5BA4EF3}" type="datetimeFigureOut">
              <a:rPr lang="uk-UA" smtClean="0"/>
              <a:pPr/>
              <a:t>27.08.2014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893959E6-847B-4937-8C3D-49CDB5BA4EF3}" type="datetimeFigureOut">
              <a:rPr lang="uk-UA" smtClean="0"/>
              <a:pPr/>
              <a:t>27.08.2014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893959E6-847B-4937-8C3D-49CDB5BA4EF3}" type="datetimeFigureOut">
              <a:rPr lang="uk-UA" smtClean="0"/>
              <a:pPr/>
              <a:t>27.08.2014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893959E6-847B-4937-8C3D-49CDB5BA4EF3}" type="datetimeFigureOut">
              <a:rPr lang="uk-UA" smtClean="0"/>
              <a:pPr/>
              <a:t>27.08.2014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93959E6-847B-4937-8C3D-49CDB5BA4EF3}" type="datetimeFigureOut">
              <a:rPr lang="uk-UA" smtClean="0"/>
              <a:pPr/>
              <a:t>27.08.2014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рисунк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93959E6-847B-4937-8C3D-49CDB5BA4EF3}" type="datetimeFigureOut">
              <a:rPr lang="uk-UA" smtClean="0"/>
              <a:pPr/>
              <a:t>27.08.2014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959E6-847B-4937-8C3D-49CDB5BA4EF3}" type="datetimeFigureOut">
              <a:rPr lang="uk-UA" smtClean="0"/>
              <a:pPr/>
              <a:t>27.08.2014</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255C-740D-4BFE-A60D-37750E3706A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кутник 2"/>
          <p:cNvSpPr/>
          <p:nvPr/>
        </p:nvSpPr>
        <p:spPr>
          <a:xfrm>
            <a:off x="1785918" y="1714488"/>
            <a:ext cx="5715040" cy="44291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sz="4400" b="1" i="1" dirty="0" smtClean="0">
                <a:solidFill>
                  <a:srgbClr val="C00000"/>
                </a:solidFill>
                <a:latin typeface="Times New Roman" pitchFamily="18" charset="0"/>
                <a:cs typeface="Times New Roman" pitchFamily="18" charset="0"/>
              </a:rPr>
              <a:t>Підсумки </a:t>
            </a:r>
          </a:p>
          <a:p>
            <a:pPr algn="ctr"/>
            <a:r>
              <a:rPr lang="uk-UA" sz="3600" b="1" i="1" dirty="0" smtClean="0">
                <a:solidFill>
                  <a:srgbClr val="C00000"/>
                </a:solidFill>
                <a:latin typeface="Times New Roman" pitchFamily="18" charset="0"/>
                <a:cs typeface="Times New Roman" pitchFamily="18" charset="0"/>
              </a:rPr>
              <a:t>навчально-виховного процесу в школі за минулий 2013-2014 навчальний рік </a:t>
            </a:r>
            <a:endParaRPr lang="uk-UA" sz="3600" b="1" i="1" dirty="0">
              <a:solidFill>
                <a:srgbClr val="C0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2214546" y="0"/>
            <a:ext cx="5572164" cy="1754326"/>
          </a:xfrm>
          <a:prstGeom prst="rect">
            <a:avLst/>
          </a:prstGeom>
          <a:noFill/>
        </p:spPr>
        <p:txBody>
          <a:bodyPr wrap="square" lIns="91440" tIns="45720" rIns="91440" bIns="45720">
            <a:spAutoFit/>
          </a:bodyPr>
          <a:lstStyle/>
          <a:p>
            <a:pPr algn="ctr"/>
            <a:r>
              <a:rPr lang="uk-UA"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Стан викладання предметів</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6" name="Прямоугольник 5"/>
          <p:cNvSpPr/>
          <p:nvPr/>
        </p:nvSpPr>
        <p:spPr>
          <a:xfrm>
            <a:off x="2286000" y="2285993"/>
            <a:ext cx="5286396" cy="1200329"/>
          </a:xfrm>
          <a:prstGeom prst="rect">
            <a:avLst/>
          </a:prstGeom>
        </p:spPr>
        <p:txBody>
          <a:bodyPr wrap="square">
            <a:spAutoFit/>
          </a:bodyPr>
          <a:lstStyle/>
          <a:p>
            <a:r>
              <a:rPr lang="uk-UA" sz="2400" dirty="0" smtClean="0">
                <a:latin typeface="Times New Roman" pitchFamily="18" charset="0"/>
                <a:cs typeface="Times New Roman" pitchFamily="18" charset="0"/>
              </a:rPr>
              <a:t>Правознавства;</a:t>
            </a:r>
          </a:p>
          <a:p>
            <a:r>
              <a:rPr lang="uk-UA" sz="2400" dirty="0" smtClean="0">
                <a:latin typeface="Times New Roman" pitchFamily="18" charset="0"/>
                <a:cs typeface="Times New Roman" pitchFamily="18" charset="0"/>
              </a:rPr>
              <a:t>інформатики (у 2-х та 5-х класах); </a:t>
            </a:r>
          </a:p>
          <a:p>
            <a:r>
              <a:rPr lang="uk-UA" sz="2400" dirty="0" smtClean="0">
                <a:latin typeface="Times New Roman" pitchFamily="18" charset="0"/>
                <a:cs typeface="Times New Roman" pitchFamily="18" charset="0"/>
              </a:rPr>
              <a:t>фізики.</a:t>
            </a:r>
            <a:endParaRPr lang="ru-RU"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23553" name="Rectangle 1"/>
          <p:cNvSpPr>
            <a:spLocks noChangeArrowheads="1"/>
          </p:cNvSpPr>
          <p:nvPr/>
        </p:nvSpPr>
        <p:spPr bwMode="auto">
          <a:xfrm>
            <a:off x="1643042" y="1857364"/>
            <a:ext cx="578647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 </a:t>
            </a:r>
            <a:r>
              <a:rPr kumimoji="0" lang="uk-UA"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12 листопада по 12 грудня  </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школі проводився  моніторинг якості загальної середньої освіти за результатами навчання учнів у початковій та основній школі: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5 класі з 4 предметів: математики, української мови, Я і України, іноземної мови.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10 класі з 12 предметів: української мови, історії України, геометрії, біології, алгебри, фізики, іноземної мови, хімії, технологій, всесвітньої історії, української літератури та географії.</a:t>
            </a:r>
            <a:endParaRPr kumimoji="0" lang="uk-UA" sz="2800" b="0" i="0" u="none" strike="noStrike" cap="none" normalizeH="0" baseline="0" dirty="0" smtClean="0">
              <a:ln>
                <a:noFill/>
              </a:ln>
              <a:solidFill>
                <a:schemeClr val="tx1"/>
              </a:solidFill>
              <a:effectLst/>
              <a:latin typeface="Arial" pitchFamily="34" charset="0"/>
            </a:endParaRPr>
          </a:p>
        </p:txBody>
      </p:sp>
      <p:sp>
        <p:nvSpPr>
          <p:cNvPr id="7" name="Прямоугольник 6"/>
          <p:cNvSpPr/>
          <p:nvPr/>
        </p:nvSpPr>
        <p:spPr>
          <a:xfrm>
            <a:off x="2928926" y="428604"/>
            <a:ext cx="3726341" cy="923330"/>
          </a:xfrm>
          <a:prstGeom prst="rect">
            <a:avLst/>
          </a:prstGeom>
          <a:noFill/>
        </p:spPr>
        <p:txBody>
          <a:bodyPr wrap="none" lIns="91440" tIns="45720" rIns="91440" bIns="45720">
            <a:spAutoFit/>
          </a:bodyPr>
          <a:lstStyle/>
          <a:p>
            <a:pPr algn="ctr"/>
            <a:r>
              <a:rPr lang="uk-UA"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Моніторинг</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23553" name="Rectangle 1"/>
          <p:cNvSpPr>
            <a:spLocks noChangeArrowheads="1"/>
          </p:cNvSpPr>
          <p:nvPr/>
        </p:nvSpPr>
        <p:spPr bwMode="auto">
          <a:xfrm>
            <a:off x="1285852" y="1857364"/>
            <a:ext cx="664373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 </a:t>
            </a:r>
            <a:r>
              <a:rPr lang="uk-UA" sz="2000" dirty="0" smtClean="0">
                <a:latin typeface="Times New Roman" pitchFamily="18" charset="0"/>
                <a:cs typeface="Times New Roman" pitchFamily="18" charset="0"/>
              </a:rPr>
              <a:t> художньої культури  «Інноваційні технології на уроках художньої культури»  ( вчитель Майна Л.О.)  </a:t>
            </a:r>
          </a:p>
          <a:p>
            <a:pPr fontAlgn="base">
              <a:spcBef>
                <a:spcPct val="0"/>
              </a:spcBef>
              <a:spcAft>
                <a:spcPct val="0"/>
              </a:spcAft>
            </a:pPr>
            <a:r>
              <a:rPr lang="uk-UA" sz="2000" dirty="0" smtClean="0">
                <a:latin typeface="Times New Roman" pitchFamily="18" charset="0"/>
                <a:cs typeface="Times New Roman" pitchFamily="18" charset="0"/>
              </a:rPr>
              <a:t>та заняття майстерні  педагогічної творчості «Науково-методичний інструментарій забезпечення розвитку креативності школярів на уроках літератури рідного краю» (вчитель </a:t>
            </a:r>
            <a:r>
              <a:rPr lang="uk-UA" sz="2000" dirty="0" err="1" smtClean="0">
                <a:latin typeface="Times New Roman" pitchFamily="18" charset="0"/>
                <a:cs typeface="Times New Roman" pitchFamily="18" charset="0"/>
              </a:rPr>
              <a:t>Салатовка</a:t>
            </a:r>
            <a:r>
              <a:rPr lang="uk-UA" sz="2000" dirty="0" smtClean="0">
                <a:latin typeface="Times New Roman" pitchFamily="18" charset="0"/>
                <a:cs typeface="Times New Roman" pitchFamily="18" charset="0"/>
              </a:rPr>
              <a:t> Л.М.)</a:t>
            </a:r>
            <a:endParaRPr lang="ru-RU"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7" name="Прямоугольник 6"/>
          <p:cNvSpPr/>
          <p:nvPr/>
        </p:nvSpPr>
        <p:spPr>
          <a:xfrm>
            <a:off x="2143108" y="428604"/>
            <a:ext cx="6024471" cy="923330"/>
          </a:xfrm>
          <a:prstGeom prst="rect">
            <a:avLst/>
          </a:prstGeom>
          <a:noFill/>
        </p:spPr>
        <p:txBody>
          <a:bodyPr wrap="none" lIns="91440" tIns="45720" rIns="91440" bIns="45720">
            <a:spAutoFit/>
          </a:bodyPr>
          <a:lstStyle/>
          <a:p>
            <a:pPr algn="ctr"/>
            <a:r>
              <a:rPr lang="uk-UA"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Інтернет - семінари</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23553" name="Rectangle 1"/>
          <p:cNvSpPr>
            <a:spLocks noChangeArrowheads="1"/>
          </p:cNvSpPr>
          <p:nvPr/>
        </p:nvSpPr>
        <p:spPr bwMode="auto">
          <a:xfrm>
            <a:off x="1285852" y="3071811"/>
            <a:ext cx="664373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uk-UA" sz="2000" dirty="0" smtClean="0">
                <a:latin typeface="Times New Roman" pitchFamily="18" charset="0"/>
                <a:cs typeface="Times New Roman" pitchFamily="18" charset="0"/>
              </a:rPr>
              <a:t>Досвід </a:t>
            </a:r>
            <a:r>
              <a:rPr lang="uk-UA" sz="2000" dirty="0" err="1" smtClean="0">
                <a:latin typeface="Times New Roman" pitchFamily="18" charset="0"/>
                <a:cs typeface="Times New Roman" pitchFamily="18" charset="0"/>
              </a:rPr>
              <a:t>Майного</a:t>
            </a:r>
            <a:r>
              <a:rPr lang="uk-UA" sz="2000" dirty="0" smtClean="0">
                <a:latin typeface="Times New Roman" pitchFamily="18" charset="0"/>
                <a:cs typeface="Times New Roman" pitchFamily="18" charset="0"/>
              </a:rPr>
              <a:t> І.О. «Застосування інноваційних технологій на уроках фізичної культури з метою покращення якості навчально-виховного процесу»  та </a:t>
            </a:r>
            <a:r>
              <a:rPr lang="uk-UA" sz="2000" dirty="0" err="1" smtClean="0">
                <a:latin typeface="Times New Roman" pitchFamily="18" charset="0"/>
                <a:cs typeface="Times New Roman" pitchFamily="18" charset="0"/>
              </a:rPr>
              <a:t>Ставицької</a:t>
            </a:r>
            <a:r>
              <a:rPr lang="uk-UA" sz="2000" dirty="0" smtClean="0">
                <a:latin typeface="Times New Roman" pitchFamily="18" charset="0"/>
                <a:cs typeface="Times New Roman" pitchFamily="18" charset="0"/>
              </a:rPr>
              <a:t> Т.І. «Розвиток творчих здібностей та  </a:t>
            </a:r>
            <a:r>
              <a:rPr lang="uk-UA" sz="2000" dirty="0" err="1" smtClean="0">
                <a:latin typeface="Times New Roman" pitchFamily="18" charset="0"/>
                <a:cs typeface="Times New Roman" pitchFamily="18" charset="0"/>
              </a:rPr>
              <a:t>природніх</a:t>
            </a:r>
            <a:r>
              <a:rPr lang="uk-UA" sz="2000" dirty="0" smtClean="0">
                <a:latin typeface="Times New Roman" pitchFamily="18" charset="0"/>
                <a:cs typeface="Times New Roman" pitchFamily="18" charset="0"/>
              </a:rPr>
              <a:t> задатків учнів початкових класів мультимедійними засобами навчання» передано для формування   анотованого каталогу </a:t>
            </a:r>
          </a:p>
          <a:p>
            <a:pPr algn="ctr" fontAlgn="base">
              <a:spcBef>
                <a:spcPct val="0"/>
              </a:spcBef>
              <a:spcAft>
                <a:spcPct val="0"/>
              </a:spcAft>
            </a:pPr>
            <a:r>
              <a:rPr lang="uk-UA" sz="2000" dirty="0" smtClean="0">
                <a:solidFill>
                  <a:srgbClr val="FF0000"/>
                </a:solidFill>
                <a:latin typeface="Times New Roman" pitchFamily="18" charset="0"/>
                <a:cs typeface="Times New Roman" pitchFamily="18" charset="0"/>
              </a:rPr>
              <a:t>«Інноваційний досвід Дніпропетровщини».</a:t>
            </a:r>
          </a:p>
          <a:p>
            <a:pPr fontAlgn="base">
              <a:spcBef>
                <a:spcPct val="0"/>
              </a:spcBef>
              <a:spcAft>
                <a:spcPct val="0"/>
              </a:spcAft>
            </a:pPr>
            <a:endParaRPr lang="uk-UA" sz="2000" dirty="0" smtClean="0"/>
          </a:p>
          <a:p>
            <a:pPr fontAlgn="base">
              <a:spcBef>
                <a:spcPct val="0"/>
              </a:spcBef>
              <a:spcAft>
                <a:spcPct val="0"/>
              </a:spcAf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7" name="Прямоугольник 6"/>
          <p:cNvSpPr/>
          <p:nvPr/>
        </p:nvSpPr>
        <p:spPr>
          <a:xfrm>
            <a:off x="2143108" y="428604"/>
            <a:ext cx="4306114" cy="2585323"/>
          </a:xfrm>
          <a:prstGeom prst="rect">
            <a:avLst/>
          </a:prstGeom>
          <a:noFill/>
        </p:spPr>
        <p:txBody>
          <a:bodyPr wrap="none" lIns="91440" tIns="45720" rIns="91440" bIns="45720">
            <a:spAutoFit/>
          </a:bodyPr>
          <a:lstStyle/>
          <a:p>
            <a:pPr algn="ctr"/>
            <a:r>
              <a:rPr lang="uk-UA"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Передовий </a:t>
            </a:r>
          </a:p>
          <a:p>
            <a:pPr algn="ctr"/>
            <a:r>
              <a:rPr lang="uk-UA"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педагогічний </a:t>
            </a:r>
          </a:p>
          <a:p>
            <a:pPr algn="ctr"/>
            <a:r>
              <a:rPr lang="uk-UA"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досвід</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23553" name="Rectangle 1"/>
          <p:cNvSpPr>
            <a:spLocks noChangeArrowheads="1"/>
          </p:cNvSpPr>
          <p:nvPr/>
        </p:nvSpPr>
        <p:spPr bwMode="auto">
          <a:xfrm>
            <a:off x="1071538" y="3071811"/>
            <a:ext cx="70009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uk-UA" sz="2000" dirty="0" smtClean="0"/>
              <a:t> </a:t>
            </a:r>
            <a:r>
              <a:rPr lang="uk-UA" sz="2000" dirty="0" smtClean="0">
                <a:latin typeface="Times New Roman" pitchFamily="18" charset="0"/>
                <a:cs typeface="Times New Roman" pitchFamily="18" charset="0"/>
              </a:rPr>
              <a:t>Результативність учнів школи у районних олімпіадах: </a:t>
            </a:r>
          </a:p>
          <a:p>
            <a:pPr algn="ctr" fontAlgn="base">
              <a:spcBef>
                <a:spcPct val="0"/>
              </a:spcBef>
              <a:spcAft>
                <a:spcPct val="0"/>
              </a:spcAft>
            </a:pPr>
            <a:r>
              <a:rPr lang="uk-UA" sz="2000" dirty="0" smtClean="0">
                <a:solidFill>
                  <a:srgbClr val="FF0000"/>
                </a:solidFill>
                <a:latin typeface="Times New Roman" pitchFamily="18" charset="0"/>
                <a:cs typeface="Times New Roman" pitchFamily="18" charset="0"/>
              </a:rPr>
              <a:t>27 призових місць (І місце – 9, ІІ місце – 3, ІІІ місце  – 15). </a:t>
            </a:r>
            <a:r>
              <a:rPr lang="uk-UA" sz="2000" dirty="0" smtClean="0">
                <a:latin typeface="Times New Roman" pitchFamily="18" charset="0"/>
                <a:cs typeface="Times New Roman" pitchFamily="18" charset="0"/>
              </a:rPr>
              <a:t> </a:t>
            </a:r>
          </a:p>
          <a:p>
            <a:pPr algn="ctr" fontAlgn="base">
              <a:spcBef>
                <a:spcPct val="0"/>
              </a:spcBef>
              <a:spcAft>
                <a:spcPct val="0"/>
              </a:spcAft>
            </a:pPr>
            <a:r>
              <a:rPr lang="uk-UA" sz="2000" dirty="0" smtClean="0">
                <a:latin typeface="Times New Roman" pitchFamily="18" charset="0"/>
                <a:cs typeface="Times New Roman" pitchFamily="18" charset="0"/>
              </a:rPr>
              <a:t>За результатами участі 17-ти навчальних закладів району в предметних олімпіадах школа має </a:t>
            </a:r>
            <a:r>
              <a:rPr lang="uk-UA" sz="2400" dirty="0" smtClean="0">
                <a:solidFill>
                  <a:srgbClr val="FF0000"/>
                </a:solidFill>
                <a:latin typeface="Times New Roman" pitchFamily="18" charset="0"/>
                <a:cs typeface="Times New Roman" pitchFamily="18" charset="0"/>
              </a:rPr>
              <a:t>2</a:t>
            </a:r>
            <a:r>
              <a:rPr lang="uk-UA" sz="2000" dirty="0" smtClean="0">
                <a:latin typeface="Times New Roman" pitchFamily="18" charset="0"/>
                <a:cs typeface="Times New Roman" pitchFamily="18" charset="0"/>
              </a:rPr>
              <a:t> місце.</a:t>
            </a:r>
            <a:endParaRPr lang="uk-UA" sz="2000" dirty="0" smtClean="0">
              <a:solidFill>
                <a:srgbClr val="FF0000"/>
              </a:solidFill>
              <a:latin typeface="Times New Roman" pitchFamily="18" charset="0"/>
              <a:cs typeface="Times New Roman" pitchFamily="18" charset="0"/>
            </a:endParaRPr>
          </a:p>
          <a:p>
            <a:pPr fontAlgn="base">
              <a:spcBef>
                <a:spcPct val="0"/>
              </a:spcBef>
              <a:spcAft>
                <a:spcPct val="0"/>
              </a:spcAft>
            </a:pPr>
            <a:endParaRPr lang="uk-UA" sz="2000" dirty="0" smtClean="0"/>
          </a:p>
          <a:p>
            <a:pPr fontAlgn="base">
              <a:spcBef>
                <a:spcPct val="0"/>
              </a:spcBef>
              <a:spcAft>
                <a:spcPct val="0"/>
              </a:spcAf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7" name="Прямоугольник 6"/>
          <p:cNvSpPr/>
          <p:nvPr/>
        </p:nvSpPr>
        <p:spPr>
          <a:xfrm>
            <a:off x="2143108" y="428604"/>
            <a:ext cx="5221559" cy="923330"/>
          </a:xfrm>
          <a:prstGeom prst="rect">
            <a:avLst/>
          </a:prstGeom>
          <a:noFill/>
        </p:spPr>
        <p:txBody>
          <a:bodyPr wrap="none" lIns="91440" tIns="45720" rIns="91440" bIns="45720">
            <a:spAutoFit/>
          </a:bodyPr>
          <a:lstStyle/>
          <a:p>
            <a:pPr algn="ctr"/>
            <a:r>
              <a:rPr lang="uk-UA"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Олімпіада - 2014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9" name="Текст 5"/>
          <p:cNvSpPr txBox="1">
            <a:spLocks/>
          </p:cNvSpPr>
          <p:nvPr/>
        </p:nvSpPr>
        <p:spPr bwMode="auto">
          <a:xfrm>
            <a:off x="1285852" y="428604"/>
            <a:ext cx="6135703" cy="6286544"/>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1" i="0" u="none" strike="noStrike" kern="1200" cap="none" spc="0" normalizeH="0" baseline="0" noProof="0" dirty="0" smtClean="0">
                <a:ln>
                  <a:noFill/>
                </a:ln>
                <a:solidFill>
                  <a:srgbClr val="FFC000"/>
                </a:solidFill>
                <a:effectLst/>
                <a:uLnTx/>
                <a:uFillTx/>
                <a:latin typeface="Times New Roman" pitchFamily="18" charset="0"/>
                <a:ea typeface="+mn-ea"/>
                <a:cs typeface="Times New Roman" pitchFamily="18" charset="0"/>
              </a:rPr>
              <a:t>     Результати районних </a:t>
            </a:r>
            <a:r>
              <a:rPr kumimoji="0" lang="uk-UA" sz="3200" b="1" i="0" u="none" strike="noStrike" kern="1200" cap="none" spc="0" normalizeH="0" baseline="0" noProof="0" dirty="0" smtClean="0">
                <a:ln>
                  <a:noFill/>
                </a:ln>
                <a:solidFill>
                  <a:srgbClr val="FFC000"/>
                </a:solidFill>
                <a:effectLst/>
                <a:uLnTx/>
                <a:uFillTx/>
                <a:latin typeface="Times New Roman" pitchFamily="18" charset="0"/>
                <a:ea typeface="+mn-ea"/>
                <a:cs typeface="Times New Roman" pitchFamily="18" charset="0"/>
              </a:rPr>
              <a:t>олімпіад з  природничо-математичного циклу</a:t>
            </a:r>
            <a:endParaRPr kumimoji="0" lang="uk-UA" sz="3200" b="1" i="0" u="none" strike="noStrike" kern="1200" cap="none" spc="0" normalizeH="0" baseline="0" noProof="0" dirty="0" smtClean="0">
              <a:ln>
                <a:noFill/>
              </a:ln>
              <a:solidFill>
                <a:srgbClr val="FFC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p:txBody>
      </p:sp>
      <p:graphicFrame>
        <p:nvGraphicFramePr>
          <p:cNvPr id="10" name="Диаграмма 6"/>
          <p:cNvGraphicFramePr/>
          <p:nvPr/>
        </p:nvGraphicFramePr>
        <p:xfrm>
          <a:off x="500034" y="1428736"/>
          <a:ext cx="7858180" cy="507207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9" name="Текст 5"/>
          <p:cNvSpPr txBox="1">
            <a:spLocks/>
          </p:cNvSpPr>
          <p:nvPr/>
        </p:nvSpPr>
        <p:spPr bwMode="auto">
          <a:xfrm>
            <a:off x="1285852" y="428604"/>
            <a:ext cx="6135703" cy="6286544"/>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1" i="0" u="none" strike="noStrike" kern="1200" cap="none" spc="0" normalizeH="0" baseline="0" noProof="0" dirty="0" smtClean="0">
                <a:ln>
                  <a:noFill/>
                </a:ln>
                <a:solidFill>
                  <a:srgbClr val="FFC000"/>
                </a:solidFill>
                <a:effectLst/>
                <a:uLnTx/>
                <a:uFillTx/>
                <a:latin typeface="Times New Roman" pitchFamily="18" charset="0"/>
                <a:ea typeface="+mn-ea"/>
                <a:cs typeface="Times New Roman" pitchFamily="18" charset="0"/>
              </a:rPr>
              <a:t>     Результати районних </a:t>
            </a:r>
            <a:r>
              <a:rPr kumimoji="0" lang="uk-UA" sz="3200" b="1" i="0" u="none" strike="noStrike" kern="1200" cap="none" spc="0" normalizeH="0" baseline="0" noProof="0" dirty="0" err="1" smtClean="0">
                <a:ln>
                  <a:noFill/>
                </a:ln>
                <a:solidFill>
                  <a:srgbClr val="FFC000"/>
                </a:solidFill>
                <a:effectLst/>
                <a:uLnTx/>
                <a:uFillTx/>
                <a:latin typeface="Times New Roman" pitchFamily="18" charset="0"/>
                <a:ea typeface="+mn-ea"/>
                <a:cs typeface="Times New Roman" pitchFamily="18" charset="0"/>
              </a:rPr>
              <a:t>олімпіадз</a:t>
            </a:r>
            <a:r>
              <a:rPr kumimoji="0" lang="uk-UA" sz="3200" b="1" i="0" u="none" strike="noStrike" kern="1200" cap="none" spc="0" normalizeH="0" baseline="0" noProof="0" dirty="0" smtClean="0">
                <a:ln>
                  <a:noFill/>
                </a:ln>
                <a:solidFill>
                  <a:srgbClr val="FFC000"/>
                </a:solidFill>
                <a:effectLst/>
                <a:uLnTx/>
                <a:uFillTx/>
                <a:latin typeface="Times New Roman" pitchFamily="18" charset="0"/>
                <a:ea typeface="+mn-ea"/>
                <a:cs typeface="Times New Roman" pitchFamily="18" charset="0"/>
              </a:rPr>
              <a:t> предметів суспільно-гуманітарного циклу</a:t>
            </a:r>
            <a:endParaRPr kumimoji="0" lang="uk-UA" sz="3200" b="1" i="0" u="none" strike="noStrike" kern="1200" cap="none" spc="0" normalizeH="0" baseline="0" noProof="0" dirty="0" smtClean="0">
              <a:ln>
                <a:noFill/>
              </a:ln>
              <a:solidFill>
                <a:srgbClr val="FFC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uk-UA" sz="3200" b="0" i="0" u="none" strike="noStrike" kern="1200" cap="none" spc="0" normalizeH="0" baseline="0" noProof="0" dirty="0" smtClean="0">
              <a:ln>
                <a:noFill/>
              </a:ln>
              <a:solidFill>
                <a:srgbClr val="FFC000"/>
              </a:solidFill>
              <a:effectLst/>
              <a:uLnTx/>
              <a:uFillTx/>
              <a:latin typeface="+mn-lt"/>
              <a:ea typeface="+mn-ea"/>
              <a:cs typeface="+mn-cs"/>
            </a:endParaRPr>
          </a:p>
        </p:txBody>
      </p:sp>
      <p:graphicFrame>
        <p:nvGraphicFramePr>
          <p:cNvPr id="10" name="Диаграмма 6"/>
          <p:cNvGraphicFramePr/>
          <p:nvPr/>
        </p:nvGraphicFramePr>
        <p:xfrm>
          <a:off x="142844" y="1500174"/>
          <a:ext cx="7643866" cy="47863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8" name="Rectangle 2"/>
          <p:cNvSpPr txBox="1">
            <a:spLocks noChangeArrowheads="1"/>
          </p:cNvSpPr>
          <p:nvPr/>
        </p:nvSpPr>
        <p:spPr>
          <a:xfrm>
            <a:off x="1285852" y="357166"/>
            <a:ext cx="7300906"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3200" b="1"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Проблема, над якою працювало</a:t>
            </a:r>
            <a:r>
              <a:rPr kumimoji="0" lang="uk-UA" sz="3200" b="1" i="0" u="none" strike="noStrike" kern="1200" cap="none" spc="0" normalizeH="0" noProof="0" dirty="0" smtClean="0">
                <a:ln>
                  <a:noFill/>
                </a:ln>
                <a:solidFill>
                  <a:srgbClr val="FFFF00"/>
                </a:solidFill>
                <a:effectLst/>
                <a:uLnTx/>
                <a:uFillTx/>
                <a:latin typeface="Times New Roman" pitchFamily="18" charset="0"/>
                <a:ea typeface="+mj-ea"/>
                <a:cs typeface="Times New Roman" pitchFamily="18" charset="0"/>
              </a:rPr>
              <a:t> </a:t>
            </a:r>
            <a:r>
              <a:rPr kumimoji="0" lang="uk-UA" sz="3200" b="1"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методичне об’єднання вчителів початкових класів</a:t>
            </a:r>
            <a:endParaRPr kumimoji="0" lang="ru-RU" sz="3200" b="1"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9" name="Rectangle 3"/>
          <p:cNvSpPr txBox="1">
            <a:spLocks noChangeArrowheads="1"/>
          </p:cNvSpPr>
          <p:nvPr/>
        </p:nvSpPr>
        <p:spPr>
          <a:xfrm>
            <a:off x="642910" y="1714488"/>
            <a:ext cx="7358114" cy="452596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4000" b="0" i="0" u="none" strike="noStrike" kern="1200" cap="none" spc="0" normalizeH="0" baseline="0" noProof="0" dirty="0" smtClean="0">
                <a:ln>
                  <a:noFill/>
                </a:ln>
                <a:solidFill>
                  <a:srgbClr val="7030A0"/>
                </a:solidFill>
                <a:effectLst/>
                <a:uLnTx/>
                <a:uFillTx/>
                <a:latin typeface="+mn-lt"/>
                <a:ea typeface="+mn-ea"/>
                <a:cs typeface="+mn-cs"/>
              </a:rPr>
              <a:t>«Метод проектів як засіб креативно-пізнавальної діяльності молодшого школяра»</a:t>
            </a:r>
            <a:endParaRPr kumimoji="0" lang="ru-RU" sz="4000" b="0" i="0" u="none" strike="noStrike" kern="1200" cap="none" spc="0" normalizeH="0" baseline="0" noProof="0" dirty="0">
              <a:ln>
                <a:noFill/>
              </a:ln>
              <a:solidFill>
                <a:srgbClr val="7030A0"/>
              </a:solidFill>
              <a:effectLst/>
              <a:uLnTx/>
              <a:uFillTx/>
              <a:latin typeface="+mn-lt"/>
              <a:ea typeface="+mn-ea"/>
              <a:cs typeface="+mn-cs"/>
            </a:endParaRPr>
          </a:p>
        </p:txBody>
      </p:sp>
      <p:pic>
        <p:nvPicPr>
          <p:cNvPr id="10" name="Рисунок 9" descr="H:\МО\CIMG026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155730">
            <a:off x="1271966" y="4220694"/>
            <a:ext cx="2448271" cy="2160240"/>
          </a:xfrm>
          <a:prstGeom prst="rect">
            <a:avLst/>
          </a:prstGeom>
          <a:noFill/>
          <a:ln>
            <a:noFill/>
          </a:ln>
        </p:spPr>
      </p:pic>
      <p:pic>
        <p:nvPicPr>
          <p:cNvPr id="11" name="Рисунок 10" descr="H:\зоя\IMG_0710.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056448">
            <a:off x="4642228" y="4131912"/>
            <a:ext cx="2736304" cy="20162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12" name="Скругленный прямоугольник 1"/>
          <p:cNvSpPr/>
          <p:nvPr/>
        </p:nvSpPr>
        <p:spPr>
          <a:xfrm>
            <a:off x="2214546" y="500042"/>
            <a:ext cx="5472608" cy="1706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latin typeface="Times New Roman" pitchFamily="18" charset="0"/>
                <a:cs typeface="Times New Roman" pitchFamily="18" charset="0"/>
              </a:rPr>
              <a:t>На </a:t>
            </a:r>
            <a:r>
              <a:rPr lang="ru-RU" sz="2800" dirty="0" err="1" smtClean="0">
                <a:latin typeface="Times New Roman" pitchFamily="18" charset="0"/>
                <a:cs typeface="Times New Roman" pitchFamily="18" charset="0"/>
              </a:rPr>
              <a:t>зас</a:t>
            </a:r>
            <a:r>
              <a:rPr lang="uk-UA" sz="2800" dirty="0" err="1" smtClean="0">
                <a:latin typeface="Times New Roman" pitchFamily="18" charset="0"/>
                <a:cs typeface="Times New Roman" pitchFamily="18" charset="0"/>
              </a:rPr>
              <a:t>іданнях</a:t>
            </a:r>
            <a:r>
              <a:rPr lang="uk-UA" sz="2800" dirty="0" smtClean="0">
                <a:latin typeface="Times New Roman" pitchFamily="18" charset="0"/>
                <a:cs typeface="Times New Roman" pitchFamily="18" charset="0"/>
              </a:rPr>
              <a:t> методичного об’єднання  розглядалися</a:t>
            </a:r>
          </a:p>
          <a:p>
            <a:pPr algn="ctr"/>
            <a:r>
              <a:rPr lang="uk-UA" sz="2800" dirty="0">
                <a:latin typeface="Times New Roman" pitchFamily="18" charset="0"/>
                <a:cs typeface="Times New Roman" pitchFamily="18" charset="0"/>
              </a:rPr>
              <a:t>т</a:t>
            </a:r>
            <a:r>
              <a:rPr lang="uk-UA" sz="2800" dirty="0" smtClean="0">
                <a:latin typeface="Times New Roman" pitchFamily="18" charset="0"/>
                <a:cs typeface="Times New Roman" pitchFamily="18" charset="0"/>
              </a:rPr>
              <a:t>акі питання  </a:t>
            </a:r>
            <a:endParaRPr lang="ru-RU" sz="2800" dirty="0">
              <a:latin typeface="Times New Roman" pitchFamily="18" charset="0"/>
              <a:cs typeface="Times New Roman" pitchFamily="18" charset="0"/>
            </a:endParaRPr>
          </a:p>
        </p:txBody>
      </p:sp>
      <p:sp>
        <p:nvSpPr>
          <p:cNvPr id="13" name="Объект 3"/>
          <p:cNvSpPr txBox="1">
            <a:spLocks/>
          </p:cNvSpPr>
          <p:nvPr/>
        </p:nvSpPr>
        <p:spPr>
          <a:xfrm>
            <a:off x="642910" y="2071678"/>
            <a:ext cx="4038600" cy="51571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3200" b="1" i="0" u="none" strike="noStrike" kern="1200" cap="none" spc="0" normalizeH="0" baseline="0" noProof="0" dirty="0" smtClean="0">
                <a:ln>
                  <a:noFill/>
                </a:ln>
                <a:solidFill>
                  <a:srgbClr val="0070C0"/>
                </a:solidFill>
                <a:effectLst/>
                <a:uLnTx/>
                <a:uFillTx/>
                <a:latin typeface="+mn-lt"/>
                <a:ea typeface="+mn-ea"/>
                <a:cs typeface="+mn-cs"/>
              </a:rPr>
              <a:t> </a:t>
            </a:r>
            <a:r>
              <a:rPr kumimoji="0" lang="uk-UA" sz="2800" b="1" i="0" u="none" strike="noStrike" kern="1200" cap="none" spc="0" normalizeH="0" baseline="0" noProof="0" dirty="0" smtClean="0">
                <a:ln>
                  <a:noFill/>
                </a:ln>
                <a:solidFill>
                  <a:srgbClr val="0070C0"/>
                </a:solidFill>
                <a:effectLst/>
                <a:uLnTx/>
                <a:uFillTx/>
                <a:latin typeface="+mn-lt"/>
                <a:ea typeface="+mn-ea"/>
                <a:cs typeface="+mn-cs"/>
              </a:rPr>
              <a:t>Про організацію навчально-виховного процесу в початкових класах в 2013-2014 </a:t>
            </a:r>
            <a:r>
              <a:rPr kumimoji="0" lang="uk-UA" sz="2800" b="1" i="0" u="none" strike="noStrike" kern="1200" cap="none" spc="0" normalizeH="0" baseline="0" noProof="0" dirty="0" err="1" smtClean="0">
                <a:ln>
                  <a:noFill/>
                </a:ln>
                <a:solidFill>
                  <a:srgbClr val="0070C0"/>
                </a:solidFill>
                <a:effectLst/>
                <a:uLnTx/>
                <a:uFillTx/>
                <a:latin typeface="+mn-lt"/>
                <a:ea typeface="+mn-ea"/>
                <a:cs typeface="+mn-cs"/>
              </a:rPr>
              <a:t>н.р</a:t>
            </a:r>
            <a:r>
              <a:rPr kumimoji="0" lang="uk-UA" sz="2800" b="1" i="0" u="none" strike="noStrike" kern="1200" cap="none" spc="0" normalizeH="0" baseline="0" noProof="0" dirty="0" smtClean="0">
                <a:ln>
                  <a:noFill/>
                </a:ln>
                <a:solidFill>
                  <a:srgbClr val="0070C0"/>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2800" b="1" i="0" u="none" strike="noStrike" kern="1200" cap="none" spc="0" normalizeH="0" baseline="0" noProof="0" dirty="0" smtClean="0">
                <a:ln>
                  <a:noFill/>
                </a:ln>
                <a:solidFill>
                  <a:srgbClr val="00B050"/>
                </a:solidFill>
                <a:effectLst/>
                <a:uLnTx/>
                <a:uFillTx/>
                <a:latin typeface="+mn-lt"/>
                <a:ea typeface="+mn-ea"/>
                <a:cs typeface="+mn-cs"/>
              </a:rPr>
              <a:t> Наступність між </a:t>
            </a:r>
            <a:r>
              <a:rPr kumimoji="0" lang="uk-UA" sz="2800" b="1" i="0" u="none" strike="noStrike" kern="1200" cap="none" spc="0" normalizeH="0" baseline="0" noProof="0" dirty="0" err="1" smtClean="0">
                <a:ln>
                  <a:noFill/>
                </a:ln>
                <a:solidFill>
                  <a:srgbClr val="00B050"/>
                </a:solidFill>
                <a:effectLst/>
                <a:uLnTx/>
                <a:uFillTx/>
                <a:latin typeface="+mn-lt"/>
                <a:ea typeface="+mn-ea"/>
                <a:cs typeface="+mn-cs"/>
              </a:rPr>
              <a:t>дошкіллям</a:t>
            </a:r>
            <a:r>
              <a:rPr kumimoji="0" lang="uk-UA" sz="2800" b="1" i="0" u="none" strike="noStrike" kern="1200" cap="none" spc="0" normalizeH="0" baseline="0" noProof="0" dirty="0" smtClean="0">
                <a:ln>
                  <a:noFill/>
                </a:ln>
                <a:solidFill>
                  <a:srgbClr val="00B050"/>
                </a:solidFill>
                <a:effectLst/>
                <a:uLnTx/>
                <a:uFillTx/>
                <a:latin typeface="+mn-lt"/>
                <a:ea typeface="+mn-ea"/>
                <a:cs typeface="+mn-cs"/>
              </a:rPr>
              <a:t> та початковою школою.</a:t>
            </a:r>
          </a:p>
        </p:txBody>
      </p:sp>
      <p:sp>
        <p:nvSpPr>
          <p:cNvPr id="14" name="Объект 4"/>
          <p:cNvSpPr txBox="1">
            <a:spLocks/>
          </p:cNvSpPr>
          <p:nvPr/>
        </p:nvSpPr>
        <p:spPr>
          <a:xfrm>
            <a:off x="4500562" y="2071678"/>
            <a:ext cx="4038600" cy="423103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uk-UA" sz="2800" b="1" i="0" u="none" strike="noStrike" kern="1200" cap="none" spc="0" normalizeH="0" baseline="0" noProof="0" dirty="0" smtClean="0">
                <a:ln>
                  <a:noFill/>
                </a:ln>
                <a:solidFill>
                  <a:srgbClr val="FF0000"/>
                </a:solidFill>
                <a:effectLst/>
                <a:uLnTx/>
                <a:uFillTx/>
                <a:latin typeface="+mn-lt"/>
                <a:ea typeface="+mn-ea"/>
                <a:cs typeface="+mn-cs"/>
              </a:rPr>
              <a:t>Державний стандарт. Сучасні освітні технології.</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2800" b="1" i="0" u="none" strike="noStrike" kern="1200" cap="none" spc="0" normalizeH="0" baseline="0" noProof="0" dirty="0" smtClean="0">
                <a:ln>
                  <a:noFill/>
                </a:ln>
                <a:solidFill>
                  <a:srgbClr val="FFC000"/>
                </a:solidFill>
                <a:effectLst/>
                <a:uLnTx/>
                <a:uFillTx/>
                <a:latin typeface="+mn-lt"/>
                <a:ea typeface="+mn-ea"/>
                <a:cs typeface="+mn-cs"/>
              </a:rPr>
              <a:t> Застосування мультимедійних засобів на уроках у 1-4 класах.</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2800" b="1" i="0" u="none" strike="noStrike" kern="1200" cap="none" spc="0" normalizeH="0" baseline="0" noProof="0" dirty="0" smtClean="0">
                <a:ln>
                  <a:noFill/>
                </a:ln>
                <a:solidFill>
                  <a:srgbClr val="7030A0"/>
                </a:solidFill>
                <a:effectLst/>
                <a:uLnTx/>
                <a:uFillTx/>
                <a:latin typeface="+mn-lt"/>
                <a:ea typeface="+mn-ea"/>
                <a:cs typeface="+mn-cs"/>
              </a:rPr>
              <a:t> Інформатика в малюнках: доступно   та цікаво.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9" name="Волна 1"/>
          <p:cNvSpPr/>
          <p:nvPr/>
        </p:nvSpPr>
        <p:spPr>
          <a:xfrm>
            <a:off x="2627784" y="260648"/>
            <a:ext cx="4896544" cy="156247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Відмінники початкової школи</a:t>
            </a:r>
            <a:endParaRPr lang="ru-RU" sz="2800" dirty="0"/>
          </a:p>
        </p:txBody>
      </p:sp>
      <p:graphicFrame>
        <p:nvGraphicFramePr>
          <p:cNvPr id="10" name="Диаграмма 3"/>
          <p:cNvGraphicFramePr/>
          <p:nvPr>
            <p:extLst>
              <p:ext uri="{D42A27DB-BD31-4B8C-83A1-F6EECF244321}">
                <p14:modId xmlns:p14="http://schemas.microsoft.com/office/powerpoint/2010/main" xmlns="" val="3558341525"/>
              </p:ext>
            </p:extLst>
          </p:nvPr>
        </p:nvGraphicFramePr>
        <p:xfrm>
          <a:off x="1524000" y="2132856"/>
          <a:ext cx="6096000" cy="39604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8" name="Rectangle 4"/>
          <p:cNvSpPr>
            <a:spLocks noChangeArrowheads="1"/>
          </p:cNvSpPr>
          <p:nvPr/>
        </p:nvSpPr>
        <p:spPr bwMode="auto">
          <a:xfrm>
            <a:off x="928662" y="1428736"/>
            <a:ext cx="7500990" cy="51706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Основними напрямками роботи усіх  методичних структур школи на І</a:t>
            </a:r>
            <a:r>
              <a:rPr kumimoji="0" lang="en-US" sz="2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V</a:t>
            </a:r>
            <a:r>
              <a:rPr kumimoji="0" lang="uk-UA" sz="2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етапі були: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аналіз та корекція  матеріалів попередньої діагностики рівня розвитку креативності педагогів та учнів, аналіз творчих досягнень, педагогічного досвіду з питань створення креативного освітнього середовища,</a:t>
            </a:r>
            <a:r>
              <a:rPr kumimoji="0" lang="uk-U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практичне впровадження технологій продуктивного навчання</a:t>
            </a:r>
            <a:r>
              <a:rPr kumimoji="0" lang="uk-UA"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як методології розвитку інноваційної особистості і фактора формування креативного освітнього середовища, технологій креативних уроків, проведення науково-практичних семінарів, конференцій, круглих столів, на яких розглядалися питання  науково-методичного  забезпечення та психолого-педагогічного супроводу навчання і виховання, зокрема, переходу учнів 2-х і 5-х класів на нові освітні стандарти. </a:t>
            </a:r>
            <a:endParaRPr kumimoji="0" lang="uk-UA" sz="2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6" name="Заголовок 3"/>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36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Методичне об</a:t>
            </a:r>
            <a:r>
              <a:rPr kumimoji="0" lang="en-US" sz="36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a:t>
            </a:r>
            <a:r>
              <a:rPr kumimoji="0" lang="uk-UA" sz="36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єднання вчителів природничо-математичного циклу  працювало  над проблемою</a:t>
            </a:r>
            <a:r>
              <a:rPr kumimoji="0" lang="uk-UA" sz="48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a:t>
            </a:r>
            <a:endParaRPr kumimoji="0" lang="ru-RU" sz="48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endParaRPr>
          </a:p>
        </p:txBody>
      </p:sp>
      <p:sp>
        <p:nvSpPr>
          <p:cNvPr id="7" name="Содержимое 4"/>
          <p:cNvSpPr txBox="1">
            <a:spLocks/>
          </p:cNvSpPr>
          <p:nvPr/>
        </p:nvSpPr>
        <p:spPr>
          <a:xfrm>
            <a:off x="1142976" y="2214554"/>
            <a:ext cx="3286148" cy="441167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0" i="0" u="none" strike="noStrike" kern="1200" cap="none" spc="0" normalizeH="0" baseline="0" noProof="0" dirty="0" smtClean="0">
                <a:ln>
                  <a:noFill/>
                </a:ln>
                <a:solidFill>
                  <a:schemeClr val="bg1"/>
                </a:solidFill>
                <a:effectLst/>
                <a:uLnTx/>
                <a:uFillTx/>
                <a:latin typeface="+mn-lt"/>
                <a:ea typeface="+mn-ea"/>
                <a:cs typeface="+mn-cs"/>
              </a:rPr>
              <a:t> </a:t>
            </a:r>
            <a:r>
              <a:rPr kumimoji="0" lang="uk-UA" sz="3200" b="0"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rPr>
              <a:t>“ Інноваційні підходи до формування креативної особистості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0"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rPr>
              <a:t>    на уроках природничо-математичного </a:t>
            </a:r>
            <a:r>
              <a:rPr kumimoji="0" lang="uk-UA" sz="3200" b="0" i="0" u="none" strike="noStrike" kern="1200" cap="none" spc="0" normalizeH="0" baseline="0" noProof="0" dirty="0" err="1" smtClean="0">
                <a:ln>
                  <a:noFill/>
                </a:ln>
                <a:solidFill>
                  <a:srgbClr val="7030A0"/>
                </a:solidFill>
                <a:effectLst/>
                <a:uLnTx/>
                <a:uFillTx/>
                <a:latin typeface="Times New Roman" pitchFamily="18" charset="0"/>
                <a:cs typeface="Times New Roman" pitchFamily="18" charset="0"/>
              </a:rPr>
              <a:t>циклу”</a:t>
            </a:r>
            <a:endParaRPr kumimoji="0" lang="ru-RU" sz="3200" b="0"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endParaRPr>
          </a:p>
        </p:txBody>
      </p:sp>
      <p:pic>
        <p:nvPicPr>
          <p:cNvPr id="11" name="Picture 2" descr="G:\ФОТООООО\фото Майний І.О\Олімпійський тиждень\SDC12523.JPG"/>
          <p:cNvPicPr>
            <a:picLocks noChangeAspect="1" noChangeArrowheads="1"/>
          </p:cNvPicPr>
          <p:nvPr/>
        </p:nvPicPr>
        <p:blipFill>
          <a:blip r:embed="rId3" cstate="print"/>
          <a:srcRect/>
          <a:stretch>
            <a:fillRect/>
          </a:stretch>
        </p:blipFill>
        <p:spPr bwMode="auto">
          <a:xfrm>
            <a:off x="5072066" y="4286256"/>
            <a:ext cx="3714776" cy="2357454"/>
          </a:xfrm>
          <a:prstGeom prst="rect">
            <a:avLst/>
          </a:prstGeom>
          <a:noFill/>
        </p:spPr>
      </p:pic>
      <p:pic>
        <p:nvPicPr>
          <p:cNvPr id="8" name="Picture 6" descr="G:\ФОТООООО\фото Л.П\2.tif"/>
          <p:cNvPicPr>
            <a:picLocks noChangeAspect="1" noChangeArrowheads="1"/>
          </p:cNvPicPr>
          <p:nvPr/>
        </p:nvPicPr>
        <p:blipFill>
          <a:blip r:embed="rId4" cstate="print"/>
          <a:srcRect/>
          <a:stretch>
            <a:fillRect/>
          </a:stretch>
        </p:blipFill>
        <p:spPr bwMode="auto">
          <a:xfrm>
            <a:off x="4143372" y="2143116"/>
            <a:ext cx="3214710" cy="242889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214338"/>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9" name="Заголовок 3"/>
          <p:cNvSpPr txBox="1">
            <a:spLocks/>
          </p:cNvSpPr>
          <p:nvPr/>
        </p:nvSpPr>
        <p:spPr>
          <a:xfrm>
            <a:off x="2000232" y="0"/>
            <a:ext cx="4143404" cy="600079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err="1" smtClean="0">
                <a:ln>
                  <a:noFill/>
                </a:ln>
                <a:solidFill>
                  <a:srgbClr val="FFFF00"/>
                </a:solidFill>
                <a:effectLst/>
                <a:uLnTx/>
                <a:uFillTx/>
                <a:latin typeface="Times New Roman" pitchFamily="18" charset="0"/>
                <a:ea typeface="+mj-ea"/>
                <a:cs typeface="Times New Roman" pitchFamily="18" charset="0"/>
              </a:rPr>
              <a:t>Проблемні</a:t>
            </a:r>
            <a:r>
              <a:rPr kumimoji="0" lang="ru-RU" sz="24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a:t>
            </a:r>
            <a:r>
              <a:rPr kumimoji="0" lang="ru-RU" sz="2400" b="0" i="0" u="none" strike="noStrike" kern="1200" cap="none" spc="0" normalizeH="0" baseline="0" noProof="0" dirty="0" err="1" smtClean="0">
                <a:ln>
                  <a:noFill/>
                </a:ln>
                <a:solidFill>
                  <a:srgbClr val="FFFF00"/>
                </a:solidFill>
                <a:effectLst/>
                <a:uLnTx/>
                <a:uFillTx/>
                <a:latin typeface="Times New Roman" pitchFamily="18" charset="0"/>
                <a:ea typeface="+mj-ea"/>
                <a:cs typeface="Times New Roman" pitchFamily="18" charset="0"/>
              </a:rPr>
              <a:t>питання</a:t>
            </a:r>
            <a:r>
              <a:rPr kumimoji="0" lang="ru-RU" sz="24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над </a:t>
            </a:r>
            <a:r>
              <a:rPr kumimoji="0" lang="ru-RU" sz="2400" b="0" i="0" u="none" strike="noStrike" kern="1200" cap="none" spc="0" normalizeH="0" baseline="0" noProof="0" dirty="0" err="1" smtClean="0">
                <a:ln>
                  <a:noFill/>
                </a:ln>
                <a:solidFill>
                  <a:srgbClr val="FFFF00"/>
                </a:solidFill>
                <a:effectLst/>
                <a:uLnTx/>
                <a:uFillTx/>
                <a:latin typeface="Times New Roman" pitchFamily="18" charset="0"/>
                <a:ea typeface="+mj-ea"/>
                <a:cs typeface="Times New Roman" pitchFamily="18" charset="0"/>
              </a:rPr>
              <a:t>вирішенням</a:t>
            </a:r>
            <a:r>
              <a:rPr kumimoji="0" lang="ru-RU" sz="24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a:t>
            </a:r>
            <a:r>
              <a:rPr kumimoji="0" lang="ru-RU" sz="2400" b="0" i="0" u="none" strike="noStrike" kern="1200" cap="none" spc="0" normalizeH="0" baseline="0" noProof="0" dirty="0" err="1" smtClean="0">
                <a:ln>
                  <a:noFill/>
                </a:ln>
                <a:solidFill>
                  <a:srgbClr val="FFFF00"/>
                </a:solidFill>
                <a:effectLst/>
                <a:uLnTx/>
                <a:uFillTx/>
                <a:latin typeface="Times New Roman" pitchFamily="18" charset="0"/>
                <a:ea typeface="+mj-ea"/>
                <a:cs typeface="Times New Roman" pitchFamily="18" charset="0"/>
              </a:rPr>
              <a:t>яких</a:t>
            </a:r>
            <a:r>
              <a:rPr kumimoji="0" lang="ru-RU" sz="24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a:t>
            </a:r>
            <a:r>
              <a:rPr kumimoji="0" lang="ru-RU" sz="2400" b="0" i="0" u="none" strike="noStrike" kern="1200" cap="none" spc="0" normalizeH="0" baseline="0" noProof="0" dirty="0" err="1" smtClean="0">
                <a:ln>
                  <a:noFill/>
                </a:ln>
                <a:solidFill>
                  <a:srgbClr val="FFFF00"/>
                </a:solidFill>
                <a:effectLst/>
                <a:uLnTx/>
                <a:uFillTx/>
                <a:latin typeface="Times New Roman" pitchFamily="18" charset="0"/>
                <a:ea typeface="+mj-ea"/>
                <a:cs typeface="Times New Roman" pitchFamily="18" charset="0"/>
              </a:rPr>
              <a:t>поглиблено</a:t>
            </a:r>
            <a:r>
              <a:rPr kumimoji="0" lang="ru-RU" sz="24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a:t>
            </a:r>
            <a:r>
              <a:rPr kumimoji="0" lang="ru-RU" sz="2400" b="0" i="0" u="none" strike="noStrike" kern="1200" cap="none" spc="0" normalizeH="0" baseline="0" noProof="0" dirty="0" err="1" smtClean="0">
                <a:ln>
                  <a:noFill/>
                </a:ln>
                <a:solidFill>
                  <a:srgbClr val="FFFF00"/>
                </a:solidFill>
                <a:effectLst/>
                <a:uLnTx/>
                <a:uFillTx/>
                <a:latin typeface="Times New Roman" pitchFamily="18" charset="0"/>
                <a:ea typeface="+mj-ea"/>
                <a:cs typeface="Times New Roman" pitchFamily="18" charset="0"/>
              </a:rPr>
              <a:t>працюють</a:t>
            </a:r>
            <a:r>
              <a:rPr kumimoji="0" lang="ru-RU" sz="24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a:t>
            </a:r>
            <a:r>
              <a:rPr kumimoji="0" lang="ru-RU" sz="2400" b="0" i="0" u="none" strike="noStrike" kern="1200" cap="none" spc="0" normalizeH="0" baseline="0" noProof="0" dirty="0" err="1" smtClean="0">
                <a:ln>
                  <a:noFill/>
                </a:ln>
                <a:solidFill>
                  <a:srgbClr val="FFFF00"/>
                </a:solidFill>
                <a:effectLst/>
                <a:uLnTx/>
                <a:uFillTx/>
                <a:latin typeface="Times New Roman" pitchFamily="18" charset="0"/>
                <a:ea typeface="+mj-ea"/>
                <a:cs typeface="Times New Roman" pitchFamily="18" charset="0"/>
              </a:rPr>
              <a:t>вчителі</a:t>
            </a:r>
            <a:r>
              <a:rPr kumimoji="0" lang="ru-RU" sz="24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Застосування</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активних</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форм та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методів</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навчання</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для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формування</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пізнавальних</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інтересів</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учнів</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(Бережна В.М.)</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Діяльність</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вчителя</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з</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формування</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компетенцій</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учнів</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на уроках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хімії</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a:t>
            </a:r>
            <a:r>
              <a:rPr kumimoji="0" lang="ru-RU" sz="1800" b="0" i="0" u="none" strike="noStrike" kern="1200" cap="none" spc="0" normalizeH="0" baseline="0" noProof="0" dirty="0" err="1" smtClean="0">
                <a:ln>
                  <a:noFill/>
                </a:ln>
                <a:solidFill>
                  <a:srgbClr val="FFFF00"/>
                </a:solidFill>
                <a:effectLst/>
                <a:uLnTx/>
                <a:uFillTx/>
                <a:latin typeface="Times New Roman" pitchFamily="18" charset="0"/>
                <a:ea typeface="+mj-ea"/>
                <a:cs typeface="Times New Roman" pitchFamily="18" charset="0"/>
              </a:rPr>
              <a:t>Рабокоровка</a:t>
            </a:r>
            <a:r>
              <a:rPr kumimoji="0" lang="ru-RU" sz="18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Л.П.)</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Формування</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та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розвиток</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інтелектуально-творчого</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та</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фізичного</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потенціалу</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інноваційної</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особистості</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a:t>
            </a:r>
            <a:r>
              <a:rPr kumimoji="0" lang="ru-RU" sz="1800" b="0" i="0" u="none" strike="noStrike" kern="1200" cap="none" spc="0" normalizeH="0" baseline="0" noProof="0" dirty="0" err="1" smtClean="0">
                <a:ln>
                  <a:noFill/>
                </a:ln>
                <a:solidFill>
                  <a:srgbClr val="FFFF00"/>
                </a:solidFill>
                <a:effectLst/>
                <a:uLnTx/>
                <a:uFillTx/>
                <a:latin typeface="Times New Roman" pitchFamily="18" charset="0"/>
                <a:ea typeface="+mj-ea"/>
                <a:cs typeface="Times New Roman" pitchFamily="18" charset="0"/>
              </a:rPr>
              <a:t>Майний</a:t>
            </a:r>
            <a:r>
              <a:rPr kumimoji="0" lang="ru-RU" sz="18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І.О.)</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Форми</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та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методи</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розвитку</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позитивної</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мотивації</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навчальної</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діяльності</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учнів</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ru-RU"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Алєксєєнко</a:t>
            </a:r>
            <a:r>
              <a:rPr kumimoji="0" lang="ru-RU"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М.М.)</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Розвиток</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творчих</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здібностей</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на уроках математики» </a:t>
            </a:r>
            <a:r>
              <a:rPr kumimoji="0" lang="ru-RU"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(Орел О.Г.)</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Розвиток</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креативного</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компоненту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учнів</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у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процесі</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вивчення</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географії</a:t>
            </a: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(Попова Т.П.)</a:t>
            </a:r>
            <a:r>
              <a:rPr kumimoji="0" lang="ru-RU" sz="1800" b="0" i="0" u="none" strike="noStrike" kern="1200" cap="none" spc="0" normalizeH="0" baseline="0" noProof="0" dirty="0" smtClean="0">
                <a:ln>
                  <a:noFill/>
                </a:ln>
                <a:solidFill>
                  <a:schemeClr val="tx1"/>
                </a:solidFill>
                <a:effectLst/>
                <a:uLnTx/>
                <a:uFillTx/>
                <a:latin typeface="+mj-lt"/>
                <a:ea typeface="+mj-ea"/>
                <a:cs typeface="+mj-cs"/>
              </a:rPr>
              <a:t/>
            </a:r>
            <a:br>
              <a:rPr kumimoji="0" lang="ru-RU" sz="1800" b="0" i="0" u="none" strike="noStrike" kern="1200" cap="none" spc="0" normalizeH="0" baseline="0" noProof="0" dirty="0" smtClean="0">
                <a:ln>
                  <a:noFill/>
                </a:ln>
                <a:solidFill>
                  <a:schemeClr val="tx1"/>
                </a:solidFill>
                <a:effectLst/>
                <a:uLnTx/>
                <a:uFillTx/>
                <a:latin typeface="+mj-lt"/>
                <a:ea typeface="+mj-ea"/>
                <a:cs typeface="+mj-cs"/>
              </a:rPr>
            </a:br>
            <a:endParaRPr kumimoji="0" lang="ru-RU" sz="18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 name="Picture 3" descr="G:\ФОТО\відкритий урок математика 6 клас\DSC00489.JPG"/>
          <p:cNvPicPr>
            <a:picLocks noChangeAspect="1" noChangeArrowheads="1"/>
          </p:cNvPicPr>
          <p:nvPr/>
        </p:nvPicPr>
        <p:blipFill>
          <a:blip r:embed="rId3" cstate="print"/>
          <a:srcRect t="27778" b="11111"/>
          <a:stretch>
            <a:fillRect/>
          </a:stretch>
        </p:blipFill>
        <p:spPr bwMode="auto">
          <a:xfrm>
            <a:off x="5929322" y="1071546"/>
            <a:ext cx="3000396" cy="1571636"/>
          </a:xfrm>
          <a:prstGeom prst="rect">
            <a:avLst/>
          </a:prstGeom>
          <a:noFill/>
        </p:spPr>
      </p:pic>
      <p:pic>
        <p:nvPicPr>
          <p:cNvPr id="12" name="Picture 4" descr="G:\ФОТООООО\відкритий урок з географії\DSC00519.JPG"/>
          <p:cNvPicPr>
            <a:picLocks noChangeAspect="1" noChangeArrowheads="1"/>
          </p:cNvPicPr>
          <p:nvPr/>
        </p:nvPicPr>
        <p:blipFill>
          <a:blip r:embed="rId4" cstate="print"/>
          <a:srcRect r="28206"/>
          <a:stretch>
            <a:fillRect/>
          </a:stretch>
        </p:blipFill>
        <p:spPr bwMode="auto">
          <a:xfrm>
            <a:off x="285720" y="2000240"/>
            <a:ext cx="2000232" cy="2143116"/>
          </a:xfrm>
          <a:prstGeom prst="rect">
            <a:avLst/>
          </a:prstGeom>
          <a:noFill/>
        </p:spPr>
      </p:pic>
      <p:pic>
        <p:nvPicPr>
          <p:cNvPr id="13" name="Picture 2" descr="G:\ФОТООООО\фото Майний І.О\фото відкритого уроку Майного І.О\P1000613.JPG"/>
          <p:cNvPicPr>
            <a:picLocks noChangeAspect="1" noChangeArrowheads="1"/>
          </p:cNvPicPr>
          <p:nvPr/>
        </p:nvPicPr>
        <p:blipFill>
          <a:blip r:embed="rId5" cstate="print"/>
          <a:srcRect l="10204" t="27028" b="10810"/>
          <a:stretch>
            <a:fillRect/>
          </a:stretch>
        </p:blipFill>
        <p:spPr bwMode="auto">
          <a:xfrm>
            <a:off x="6000760" y="4714884"/>
            <a:ext cx="3143240" cy="164307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8" name="Текст 5"/>
          <p:cNvSpPr txBox="1">
            <a:spLocks/>
          </p:cNvSpPr>
          <p:nvPr/>
        </p:nvSpPr>
        <p:spPr>
          <a:xfrm>
            <a:off x="1928794" y="285728"/>
            <a:ext cx="6207141" cy="857255"/>
          </a:xfrm>
          <a:prstGeom prst="rect">
            <a:avLst/>
          </a:prstGeom>
        </p:spPr>
        <p:txBody>
          <a:bodyPr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1" i="0" u="none" strike="noStrike" kern="1200" cap="none" spc="0" normalizeH="0" baseline="0" noProof="0" dirty="0" smtClean="0">
                <a:ln>
                  <a:noFill/>
                </a:ln>
                <a:solidFill>
                  <a:srgbClr val="FFC000"/>
                </a:solidFill>
                <a:effectLst/>
                <a:uLnTx/>
                <a:uFillTx/>
                <a:latin typeface="Times New Roman" pitchFamily="18" charset="0"/>
                <a:ea typeface="+mn-ea"/>
                <a:cs typeface="Times New Roman" pitchFamily="18" charset="0"/>
              </a:rPr>
              <a:t>На засіданнях розглядалися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1" i="0" u="none" strike="noStrike" kern="1200" cap="none" spc="0" normalizeH="0" baseline="0" noProof="0" dirty="0" smtClean="0">
                <a:ln>
                  <a:noFill/>
                </a:ln>
                <a:solidFill>
                  <a:srgbClr val="FFC000"/>
                </a:solidFill>
                <a:effectLst/>
                <a:uLnTx/>
                <a:uFillTx/>
                <a:latin typeface="Times New Roman" pitchFamily="18" charset="0"/>
                <a:ea typeface="+mn-ea"/>
                <a:cs typeface="Times New Roman" pitchFamily="18" charset="0"/>
              </a:rPr>
              <a:t>такі  питання :</a:t>
            </a:r>
          </a:p>
        </p:txBody>
      </p:sp>
      <p:sp>
        <p:nvSpPr>
          <p:cNvPr id="11" name="Заголовок 4"/>
          <p:cNvSpPr txBox="1">
            <a:spLocks/>
          </p:cNvSpPr>
          <p:nvPr/>
        </p:nvSpPr>
        <p:spPr>
          <a:xfrm>
            <a:off x="1000100" y="1643050"/>
            <a:ext cx="6278579" cy="4125925"/>
          </a:xfrm>
          <a:prstGeom prst="rect">
            <a:avLst/>
          </a:prstGeom>
        </p:spPr>
        <p:txBody>
          <a:bodyPr rtlCol="0">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a:t>
            </a:r>
            <a:r>
              <a:rPr kumimoji="0" lang="en-US"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t>
            </a:r>
            <a: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Інструкції з ведення класного журналу;</a:t>
            </a:r>
            <a:b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a:t>
            </a:r>
            <a:r>
              <a:rPr kumimoji="0" lang="en-US"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t>
            </a:r>
            <a: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робота з учнями;</a:t>
            </a:r>
            <a:b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Обговорення інструктивно-методичних рекомендацій щодо вивчення шкільних дисциплін;</a:t>
            </a:r>
            <a:b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Конфлікти в школі;</a:t>
            </a:r>
            <a:b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a:t>
            </a:r>
            <a:r>
              <a:rPr kumimoji="0" lang="en-US"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t>
            </a:r>
            <a: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Стан підготовки та проведення олімпіад;</a:t>
            </a:r>
            <a:b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формування та розвиток інтелектуального та творчого потенціалу учнів;</a:t>
            </a:r>
            <a:b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Креативне навчання на уроках природничо-математичного циклу.</a:t>
            </a:r>
            <a:br>
              <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endParaRPr kumimoji="0" lang="uk-UA" sz="18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endParaRPr>
          </a:p>
        </p:txBody>
      </p:sp>
      <p:pic>
        <p:nvPicPr>
          <p:cNvPr id="14" name="Picture 3" descr="G:\ФОТООООО\ФОТО НА УРОКАХ ФІЗИКИ\DSC02.JPG"/>
          <p:cNvPicPr>
            <a:picLocks noChangeAspect="1" noChangeArrowheads="1"/>
          </p:cNvPicPr>
          <p:nvPr/>
        </p:nvPicPr>
        <p:blipFill>
          <a:blip r:embed="rId3" cstate="print"/>
          <a:srcRect/>
          <a:stretch>
            <a:fillRect/>
          </a:stretch>
        </p:blipFill>
        <p:spPr bwMode="auto">
          <a:xfrm>
            <a:off x="1643042" y="4429132"/>
            <a:ext cx="2428892" cy="1928826"/>
          </a:xfrm>
          <a:prstGeom prst="rect">
            <a:avLst/>
          </a:prstGeom>
          <a:noFill/>
        </p:spPr>
      </p:pic>
      <p:pic>
        <p:nvPicPr>
          <p:cNvPr id="15" name="Picture 4" descr="G:\ФОТООООО\фото Майний І.О\Олімпійський тиждень\SDC12524.JPG"/>
          <p:cNvPicPr>
            <a:picLocks noChangeAspect="1" noChangeArrowheads="1"/>
          </p:cNvPicPr>
          <p:nvPr/>
        </p:nvPicPr>
        <p:blipFill>
          <a:blip r:embed="rId4" cstate="print"/>
          <a:srcRect/>
          <a:stretch>
            <a:fillRect/>
          </a:stretch>
        </p:blipFill>
        <p:spPr bwMode="auto">
          <a:xfrm>
            <a:off x="4857752" y="4429132"/>
            <a:ext cx="2571768" cy="1857388"/>
          </a:xfrm>
          <a:prstGeom prst="rect">
            <a:avLst/>
          </a:prstGeom>
          <a:noFill/>
        </p:spPr>
      </p:pic>
      <p:pic>
        <p:nvPicPr>
          <p:cNvPr id="16" name="Picture 2" descr="G:\ФОТООООО\ФОТО НА УРОКАХ ФІЗИКИ\33333.JPG"/>
          <p:cNvPicPr>
            <a:picLocks noChangeAspect="1" noChangeArrowheads="1"/>
          </p:cNvPicPr>
          <p:nvPr/>
        </p:nvPicPr>
        <p:blipFill>
          <a:blip r:embed="rId5" cstate="print"/>
          <a:srcRect/>
          <a:stretch>
            <a:fillRect/>
          </a:stretch>
        </p:blipFill>
        <p:spPr bwMode="auto">
          <a:xfrm>
            <a:off x="6786578" y="2500306"/>
            <a:ext cx="2214578" cy="164307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9" name="Заголовок 1"/>
          <p:cNvSpPr txBox="1">
            <a:spLocks/>
          </p:cNvSpPr>
          <p:nvPr/>
        </p:nvSpPr>
        <p:spPr>
          <a:xfrm>
            <a:off x="1928794" y="260648"/>
            <a:ext cx="6286544" cy="202534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2000" b="1" i="0" u="none" strike="noStrike" kern="1200" cap="none" spc="0" normalizeH="0" baseline="0" noProof="0" dirty="0" smtClean="0">
                <a:ln>
                  <a:noFill/>
                </a:ln>
                <a:solidFill>
                  <a:schemeClr val="bg2"/>
                </a:solidFill>
                <a:effectLst/>
                <a:uLnTx/>
                <a:uFillTx/>
                <a:latin typeface="Times New Roman" pitchFamily="18" charset="0"/>
                <a:ea typeface="+mj-ea"/>
                <a:cs typeface="Times New Roman" pitchFamily="18" charset="0"/>
              </a:rPr>
              <a:t>Методичне об‘єднання вчителів суспільно-гуманітарного</a:t>
            </a:r>
            <a:r>
              <a:rPr kumimoji="0" lang="uk-UA" sz="2000" b="1" i="0" u="none" strike="noStrike" kern="1200" cap="none" spc="0" normalizeH="0" noProof="0" dirty="0" smtClean="0">
                <a:ln>
                  <a:noFill/>
                </a:ln>
                <a:solidFill>
                  <a:schemeClr val="bg2"/>
                </a:solidFill>
                <a:effectLst/>
                <a:uLnTx/>
                <a:uFillTx/>
                <a:latin typeface="Times New Roman" pitchFamily="18" charset="0"/>
                <a:ea typeface="+mj-ea"/>
                <a:cs typeface="Times New Roman"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2000" b="1" i="0" u="none" strike="noStrike" kern="1200" cap="none" spc="0" normalizeH="0" baseline="0" noProof="0" dirty="0" smtClean="0">
                <a:ln>
                  <a:noFill/>
                </a:ln>
                <a:solidFill>
                  <a:schemeClr val="bg2"/>
                </a:solidFill>
                <a:effectLst/>
                <a:uLnTx/>
                <a:uFillTx/>
                <a:latin typeface="Times New Roman" pitchFamily="18" charset="0"/>
                <a:ea typeface="+mj-ea"/>
                <a:cs typeface="Times New Roman" pitchFamily="18" charset="0"/>
              </a:rPr>
              <a:t>циклу працювало над проблемою :</a:t>
            </a:r>
            <a:r>
              <a:rPr kumimoji="0" lang="uk-UA" sz="2000" b="1"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
            </a:r>
            <a:br>
              <a:rPr kumimoji="0" lang="uk-UA" sz="2000" b="1"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r>
              <a:rPr kumimoji="0" lang="uk-UA" sz="2000" b="1" i="1" u="none" strike="noStrike" kern="1200" cap="none" spc="0" normalizeH="0" baseline="0" noProof="0" dirty="0" smtClean="0">
                <a:ln>
                  <a:noFill/>
                </a:ln>
                <a:solidFill>
                  <a:srgbClr val="92D050"/>
                </a:solidFill>
                <a:effectLst/>
                <a:uLnTx/>
                <a:uFillTx/>
                <a:latin typeface="Times New Roman" pitchFamily="18" charset="0"/>
                <a:ea typeface="+mj-ea"/>
                <a:cs typeface="Times New Roman" pitchFamily="18" charset="0"/>
              </a:rPr>
              <a:t>“ Використання педагогічних технологій навчання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2000" b="1" i="1" u="none" strike="noStrike" kern="1200" cap="none" spc="0" normalizeH="0" baseline="0" noProof="0" dirty="0" smtClean="0">
                <a:ln>
                  <a:noFill/>
                </a:ln>
                <a:solidFill>
                  <a:srgbClr val="92D050"/>
                </a:solidFill>
                <a:effectLst/>
                <a:uLnTx/>
                <a:uFillTx/>
                <a:latin typeface="Times New Roman" pitchFamily="18" charset="0"/>
                <a:ea typeface="+mj-ea"/>
                <a:cs typeface="Times New Roman" pitchFamily="18" charset="0"/>
              </a:rPr>
              <a:t>з метою стимулювання креативності учнів ”</a:t>
            </a:r>
            <a:endParaRPr kumimoji="0" lang="uk-UA" sz="2000" b="1" i="1" u="none" strike="noStrike" kern="1200" cap="none" spc="0" normalizeH="0" baseline="0" noProof="0" dirty="0">
              <a:ln>
                <a:noFill/>
              </a:ln>
              <a:solidFill>
                <a:srgbClr val="92D050"/>
              </a:solidFill>
              <a:effectLst/>
              <a:uLnTx/>
              <a:uFillTx/>
              <a:latin typeface="Times New Roman" pitchFamily="18" charset="0"/>
              <a:ea typeface="+mj-ea"/>
              <a:cs typeface="Times New Roman" pitchFamily="18" charset="0"/>
            </a:endParaRPr>
          </a:p>
        </p:txBody>
      </p:sp>
      <p:pic>
        <p:nvPicPr>
          <p:cNvPr id="10" name="Содержимое 3" descr="CIMG0238.JPG"/>
          <p:cNvPicPr>
            <a:picLocks noChangeAspect="1"/>
          </p:cNvPicPr>
          <p:nvPr/>
        </p:nvPicPr>
        <p:blipFill>
          <a:blip r:embed="rId3" cstate="print"/>
          <a:srcRect l="8993" t="5001" r="5838"/>
          <a:stretch>
            <a:fillRect/>
          </a:stretch>
        </p:blipFill>
        <p:spPr>
          <a:xfrm>
            <a:off x="1714480" y="2000240"/>
            <a:ext cx="5143536" cy="42999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6" name="Заголовок 1"/>
          <p:cNvSpPr txBox="1">
            <a:spLocks/>
          </p:cNvSpPr>
          <p:nvPr/>
        </p:nvSpPr>
        <p:spPr>
          <a:xfrm>
            <a:off x="2000232" y="274638"/>
            <a:ext cx="5924568" cy="1143000"/>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28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Проблемні питання, над вирішенням яких працювали члени методичного об’єднання  :</a:t>
            </a:r>
            <a:endParaRPr kumimoji="0" lang="uk-UA" sz="2800" b="1"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Содержимое 2"/>
          <p:cNvSpPr txBox="1">
            <a:spLocks/>
          </p:cNvSpPr>
          <p:nvPr/>
        </p:nvSpPr>
        <p:spPr>
          <a:xfrm>
            <a:off x="857224" y="1600200"/>
            <a:ext cx="7459192" cy="487375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2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Гра на уроках іноземної мови ” </a:t>
            </a:r>
            <a:r>
              <a:rPr kumimoji="0" lang="uk-UA" sz="2800" b="1" i="0" u="none" strike="noStrike" kern="1200" cap="none" spc="0" normalizeH="0" baseline="0" noProof="0" dirty="0" smtClean="0">
                <a:ln>
                  <a:noFill/>
                </a:ln>
                <a:solidFill>
                  <a:schemeClr val="accent3"/>
                </a:solidFill>
                <a:effectLst/>
                <a:uLnTx/>
                <a:uFillTx/>
                <a:latin typeface="Times New Roman" pitchFamily="18" charset="0"/>
                <a:ea typeface="+mn-ea"/>
                <a:cs typeface="Times New Roman" pitchFamily="18" charset="0"/>
              </a:rPr>
              <a:t>(</a:t>
            </a:r>
            <a:r>
              <a:rPr kumimoji="0" lang="uk-UA" sz="2800" b="1" i="0" u="none" strike="noStrike" kern="1200" cap="none" spc="0" normalizeH="0" baseline="0" noProof="0" dirty="0" err="1" smtClean="0">
                <a:ln>
                  <a:noFill/>
                </a:ln>
                <a:solidFill>
                  <a:schemeClr val="accent3"/>
                </a:solidFill>
                <a:effectLst/>
                <a:uLnTx/>
                <a:uFillTx/>
                <a:latin typeface="Times New Roman" pitchFamily="18" charset="0"/>
                <a:ea typeface="+mn-ea"/>
                <a:cs typeface="Times New Roman" pitchFamily="18" charset="0"/>
              </a:rPr>
              <a:t>Морковкіна</a:t>
            </a:r>
            <a:r>
              <a:rPr kumimoji="0" lang="uk-UA" sz="2800" b="1" i="0" u="none" strike="noStrike" kern="1200" cap="none" spc="0" normalizeH="0" baseline="0" noProof="0" dirty="0" smtClean="0">
                <a:ln>
                  <a:noFill/>
                </a:ln>
                <a:solidFill>
                  <a:schemeClr val="accent3"/>
                </a:solidFill>
                <a:effectLst/>
                <a:uLnTx/>
                <a:uFillTx/>
                <a:latin typeface="Times New Roman" pitchFamily="18" charset="0"/>
                <a:ea typeface="+mn-ea"/>
                <a:cs typeface="Times New Roman" pitchFamily="18" charset="0"/>
              </a:rPr>
              <a:t> К. І.)</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2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Використання інтерактивних технологій на уроках історії ” </a:t>
            </a:r>
            <a:r>
              <a:rPr kumimoji="0" lang="uk-UA" sz="2800" b="1" i="0" u="none" strike="noStrike" kern="1200" cap="none" spc="0" normalizeH="0" baseline="0" noProof="0" dirty="0" smtClean="0">
                <a:ln>
                  <a:noFill/>
                </a:ln>
                <a:solidFill>
                  <a:schemeClr val="accent3"/>
                </a:solidFill>
                <a:effectLst/>
                <a:uLnTx/>
                <a:uFillTx/>
                <a:latin typeface="Times New Roman" pitchFamily="18" charset="0"/>
                <a:ea typeface="+mn-ea"/>
                <a:cs typeface="Times New Roman" pitchFamily="18" charset="0"/>
              </a:rPr>
              <a:t>(Юрченко М. Л.)</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2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Впровадження технологій ОЗОН на уроках української мови ” </a:t>
            </a:r>
            <a:r>
              <a:rPr kumimoji="0" lang="uk-UA" sz="2800" b="1" i="0" u="none" strike="noStrike" kern="1200" cap="none" spc="0" normalizeH="0" baseline="0" noProof="0" dirty="0" smtClean="0">
                <a:ln>
                  <a:noFill/>
                </a:ln>
                <a:solidFill>
                  <a:schemeClr val="accent3"/>
                </a:solidFill>
                <a:effectLst/>
                <a:uLnTx/>
                <a:uFillTx/>
                <a:latin typeface="Times New Roman" pitchFamily="18" charset="0"/>
                <a:ea typeface="+mn-ea"/>
                <a:cs typeface="Times New Roman" pitchFamily="18" charset="0"/>
              </a:rPr>
              <a:t>(Дерун Н. І.)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2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a:t>
            </a:r>
            <a:r>
              <a:rPr kumimoji="0" lang="uk-UA" sz="2800" b="1" i="0" u="none" strike="noStrike" kern="1200" cap="none" spc="0" normalizeH="0" baseline="0" noProof="0" dirty="0" err="1" smtClean="0">
                <a:ln>
                  <a:noFill/>
                </a:ln>
                <a:solidFill>
                  <a:schemeClr val="accent2"/>
                </a:solidFill>
                <a:effectLst/>
                <a:uLnTx/>
                <a:uFillTx/>
                <a:latin typeface="Times New Roman" pitchFamily="18" charset="0"/>
                <a:ea typeface="+mn-ea"/>
                <a:cs typeface="Times New Roman" pitchFamily="18" charset="0"/>
              </a:rPr>
              <a:t>Інтерактив</a:t>
            </a:r>
            <a:r>
              <a:rPr kumimoji="0" lang="uk-UA" sz="2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на уроках української літератури ” </a:t>
            </a:r>
            <a:r>
              <a:rPr kumimoji="0" lang="uk-UA" sz="2800" b="1" i="0" u="none" strike="noStrike" kern="1200" cap="none" spc="0" normalizeH="0" baseline="0" noProof="0" dirty="0" smtClean="0">
                <a:ln>
                  <a:noFill/>
                </a:ln>
                <a:solidFill>
                  <a:schemeClr val="accent3"/>
                </a:solidFill>
                <a:effectLst/>
                <a:uLnTx/>
                <a:uFillTx/>
                <a:latin typeface="Times New Roman" pitchFamily="18" charset="0"/>
                <a:ea typeface="+mn-ea"/>
                <a:cs typeface="Times New Roman" pitchFamily="18" charset="0"/>
              </a:rPr>
              <a:t>(</a:t>
            </a:r>
            <a:r>
              <a:rPr kumimoji="0" lang="uk-UA" sz="2800" b="1" i="0" u="none" strike="noStrike" kern="1200" cap="none" spc="0" normalizeH="0" baseline="0" noProof="0" dirty="0" err="1" smtClean="0">
                <a:ln>
                  <a:noFill/>
                </a:ln>
                <a:solidFill>
                  <a:schemeClr val="accent3"/>
                </a:solidFill>
                <a:effectLst/>
                <a:uLnTx/>
                <a:uFillTx/>
                <a:latin typeface="Times New Roman" pitchFamily="18" charset="0"/>
                <a:ea typeface="+mn-ea"/>
                <a:cs typeface="Times New Roman" pitchFamily="18" charset="0"/>
              </a:rPr>
              <a:t>Салатовка</a:t>
            </a:r>
            <a:r>
              <a:rPr kumimoji="0" lang="uk-UA" sz="2800" b="1" i="0" u="none" strike="noStrike" kern="1200" cap="none" spc="0" normalizeH="0" baseline="0" noProof="0" dirty="0" smtClean="0">
                <a:ln>
                  <a:noFill/>
                </a:ln>
                <a:solidFill>
                  <a:schemeClr val="accent3"/>
                </a:solidFill>
                <a:effectLst/>
                <a:uLnTx/>
                <a:uFillTx/>
                <a:latin typeface="Times New Roman" pitchFamily="18" charset="0"/>
                <a:ea typeface="+mn-ea"/>
                <a:cs typeface="Times New Roman" pitchFamily="18" charset="0"/>
              </a:rPr>
              <a:t> Л. М.)</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6" name="Прямокутник 5"/>
          <p:cNvSpPr/>
          <p:nvPr/>
        </p:nvSpPr>
        <p:spPr>
          <a:xfrm>
            <a:off x="1928794" y="357166"/>
            <a:ext cx="6148670" cy="1323439"/>
          </a:xfrm>
          <a:prstGeom prst="rect">
            <a:avLst/>
          </a:prstGeom>
          <a:noFill/>
        </p:spPr>
        <p:txBody>
          <a:bodyPr wrap="none" lIns="91440" tIns="45720" rIns="91440" bIns="45720">
            <a:spAutoFit/>
          </a:bodyPr>
          <a:lstStyle/>
          <a:p>
            <a:pPr algn="ctr"/>
            <a:r>
              <a:rPr lang="uk-UA"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Огляд – конкурс</a:t>
            </a:r>
          </a:p>
          <a:p>
            <a:pPr algn="ctr"/>
            <a:r>
              <a:rPr lang="uk-UA"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художньої самодіяльності</a:t>
            </a:r>
            <a:endParaRPr lang="uk-UA"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Прямокутник 6"/>
          <p:cNvSpPr/>
          <p:nvPr/>
        </p:nvSpPr>
        <p:spPr>
          <a:xfrm>
            <a:off x="2857488" y="1714488"/>
            <a:ext cx="5214974" cy="4062651"/>
          </a:xfrm>
          <a:prstGeom prst="rect">
            <a:avLst/>
          </a:prstGeom>
        </p:spPr>
        <p:txBody>
          <a:bodyPr wrap="square">
            <a:spAutoFit/>
          </a:bodyPr>
          <a:lstStyle/>
          <a:p>
            <a:r>
              <a:rPr lang="uk-UA" sz="1600" dirty="0" smtClean="0">
                <a:latin typeface="Times New Roman" pitchFamily="18" charset="0"/>
                <a:cs typeface="Times New Roman" pitchFamily="18" charset="0"/>
              </a:rPr>
              <a:t>Вихованці нашої школи під керівництвом учителя музики </a:t>
            </a:r>
            <a:r>
              <a:rPr lang="uk-UA" sz="1600" b="1" dirty="0" err="1" smtClean="0">
                <a:solidFill>
                  <a:srgbClr val="002060"/>
                </a:solidFill>
                <a:latin typeface="Times New Roman" pitchFamily="18" charset="0"/>
                <a:cs typeface="Times New Roman" pitchFamily="18" charset="0"/>
              </a:rPr>
              <a:t>Алєксєєнко</a:t>
            </a:r>
            <a:r>
              <a:rPr lang="uk-UA" sz="1600" b="1" dirty="0" smtClean="0">
                <a:solidFill>
                  <a:srgbClr val="002060"/>
                </a:solidFill>
                <a:latin typeface="Times New Roman" pitchFamily="18" charset="0"/>
                <a:cs typeface="Times New Roman" pitchFamily="18" charset="0"/>
              </a:rPr>
              <a:t> В.В.  </a:t>
            </a:r>
            <a:r>
              <a:rPr lang="uk-UA" sz="1600" dirty="0" smtClean="0">
                <a:latin typeface="Times New Roman" pitchFamily="18" charset="0"/>
                <a:cs typeface="Times New Roman" pitchFamily="18" charset="0"/>
              </a:rPr>
              <a:t>продемонстрували  кращі зразки вокального  співу:соло, дует, тріо, ансамбль. Слід відзначити майстерність та досконалість акторської гри: високий рівень виконавської майстерності супроводжувався хорошою грою акторів та  сценічно витриманим колоритом,  відповідним музичним супроводом та живим виконанням. Номінація «художнє слово» продемонструвала авторські творчі доробки. На високому художньому рівні була передана тематика твору, його змістова лінія. </a:t>
            </a:r>
            <a:r>
              <a:rPr lang="uk-UA" sz="1600" dirty="0" err="1" smtClean="0">
                <a:latin typeface="Times New Roman" pitchFamily="18" charset="0"/>
                <a:cs typeface="Times New Roman" pitchFamily="18" charset="0"/>
              </a:rPr>
              <a:t>Каніболоцька</a:t>
            </a:r>
            <a:r>
              <a:rPr lang="uk-UA" sz="1600" dirty="0" smtClean="0">
                <a:latin typeface="Times New Roman" pitchFamily="18" charset="0"/>
                <a:cs typeface="Times New Roman" pitchFamily="18" charset="0"/>
              </a:rPr>
              <a:t> Олександра  та </a:t>
            </a:r>
            <a:r>
              <a:rPr lang="uk-UA" sz="1600" dirty="0" err="1" smtClean="0">
                <a:latin typeface="Times New Roman" pitchFamily="18" charset="0"/>
                <a:cs typeface="Times New Roman" pitchFamily="18" charset="0"/>
              </a:rPr>
              <a:t>Лазоришина</a:t>
            </a:r>
            <a:r>
              <a:rPr lang="uk-UA" sz="1600" dirty="0" smtClean="0">
                <a:latin typeface="Times New Roman" pitchFamily="18" charset="0"/>
                <a:cs typeface="Times New Roman" pitchFamily="18" charset="0"/>
              </a:rPr>
              <a:t> Ілона вирізнялися  досконалим володінням сценічної  мови, дикцією та  правдивістю передачі поетичного матеріалу. Підготовкою цих  номінацій займалися  </a:t>
            </a:r>
            <a:r>
              <a:rPr lang="uk-UA" sz="1600" b="1" dirty="0" err="1" smtClean="0">
                <a:solidFill>
                  <a:srgbClr val="002060"/>
                </a:solidFill>
                <a:latin typeface="Times New Roman" pitchFamily="18" charset="0"/>
                <a:cs typeface="Times New Roman" pitchFamily="18" charset="0"/>
              </a:rPr>
              <a:t>Салатовка</a:t>
            </a:r>
            <a:r>
              <a:rPr lang="uk-UA" sz="1600" b="1" dirty="0" smtClean="0">
                <a:solidFill>
                  <a:srgbClr val="002060"/>
                </a:solidFill>
                <a:latin typeface="Times New Roman" pitchFamily="18" charset="0"/>
                <a:cs typeface="Times New Roman" pitchFamily="18" charset="0"/>
              </a:rPr>
              <a:t> Л.М. та Дерун Н.І..</a:t>
            </a:r>
          </a:p>
          <a:p>
            <a:endParaRPr lang="uk-UA" dirty="0"/>
          </a:p>
        </p:txBody>
      </p:sp>
      <p:pic>
        <p:nvPicPr>
          <p:cNvPr id="28674" name="Picture 2" descr="F:\VIDEO0060_0000061103.jpg"/>
          <p:cNvPicPr>
            <a:picLocks noChangeAspect="1" noChangeArrowheads="1"/>
          </p:cNvPicPr>
          <p:nvPr/>
        </p:nvPicPr>
        <p:blipFill>
          <a:blip r:embed="rId3" cstate="print"/>
          <a:srcRect t="8750" r="35937" b="21875"/>
          <a:stretch>
            <a:fillRect/>
          </a:stretch>
        </p:blipFill>
        <p:spPr bwMode="auto">
          <a:xfrm>
            <a:off x="0" y="1571588"/>
            <a:ext cx="2928958" cy="528641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8" name="Прямокутник 7"/>
          <p:cNvSpPr/>
          <p:nvPr/>
        </p:nvSpPr>
        <p:spPr>
          <a:xfrm>
            <a:off x="2285984" y="571480"/>
            <a:ext cx="5572164" cy="1938992"/>
          </a:xfrm>
          <a:prstGeom prst="rect">
            <a:avLst/>
          </a:prstGeom>
          <a:noFill/>
        </p:spPr>
        <p:txBody>
          <a:bodyPr wrap="square" lIns="91440" tIns="45720" rIns="91440" bIns="45720">
            <a:spAutoFit/>
          </a:bodyPr>
          <a:lstStyle/>
          <a:p>
            <a:pPr algn="ctr"/>
            <a:r>
              <a:rPr lang="uk-UA"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Дитячий пришкільний  відпочинковий  табір “ВЕСЕЛИКИ” (89 учнів)</a:t>
            </a:r>
            <a:endParaRPr lang="uk-UA"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9698" name="Picture 2" descr="F:\ОЗДОРОВЛЕННЯ   2014\2014-06-02\DSC01445.JPG"/>
          <p:cNvPicPr>
            <a:picLocks noChangeAspect="1" noChangeArrowheads="1"/>
          </p:cNvPicPr>
          <p:nvPr/>
        </p:nvPicPr>
        <p:blipFill>
          <a:blip r:embed="rId3" cstate="print"/>
          <a:srcRect l="20213" r="13830"/>
          <a:stretch>
            <a:fillRect/>
          </a:stretch>
        </p:blipFill>
        <p:spPr bwMode="auto">
          <a:xfrm>
            <a:off x="428596" y="2500306"/>
            <a:ext cx="3357586" cy="3818404"/>
          </a:xfrm>
          <a:prstGeom prst="rect">
            <a:avLst/>
          </a:prstGeom>
          <a:noFill/>
        </p:spPr>
      </p:pic>
      <p:pic>
        <p:nvPicPr>
          <p:cNvPr id="29699" name="Picture 3" descr="F:\ОЗДОРОВЛЕННЯ   2014\2014-06-03\DSC01465.JPG"/>
          <p:cNvPicPr>
            <a:picLocks noChangeAspect="1" noChangeArrowheads="1"/>
          </p:cNvPicPr>
          <p:nvPr/>
        </p:nvPicPr>
        <p:blipFill>
          <a:blip r:embed="rId4" cstate="print"/>
          <a:srcRect r="21254" b="13547"/>
          <a:stretch>
            <a:fillRect/>
          </a:stretch>
        </p:blipFill>
        <p:spPr bwMode="auto">
          <a:xfrm>
            <a:off x="3929058" y="2928934"/>
            <a:ext cx="4286280" cy="352981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8" name="Прямокутник 7"/>
          <p:cNvSpPr/>
          <p:nvPr/>
        </p:nvSpPr>
        <p:spPr>
          <a:xfrm>
            <a:off x="2285984" y="571480"/>
            <a:ext cx="5572164" cy="1323439"/>
          </a:xfrm>
          <a:prstGeom prst="rect">
            <a:avLst/>
          </a:prstGeom>
          <a:noFill/>
        </p:spPr>
        <p:txBody>
          <a:bodyPr wrap="square" lIns="91440" tIns="45720" rIns="91440" bIns="45720">
            <a:spAutoFit/>
          </a:bodyPr>
          <a:lstStyle/>
          <a:p>
            <a:pPr algn="ctr"/>
            <a:r>
              <a:rPr lang="uk-UA"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Першочергові завдання школи на 2014-2015 </a:t>
            </a:r>
            <a:r>
              <a:rPr lang="uk-UA" sz="40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н.р</a:t>
            </a:r>
            <a:r>
              <a:rPr lang="uk-UA"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uk-UA"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0722" name="Rectangle 2"/>
          <p:cNvSpPr>
            <a:spLocks noChangeArrowheads="1"/>
          </p:cNvSpPr>
          <p:nvPr/>
        </p:nvSpPr>
        <p:spPr bwMode="auto">
          <a:xfrm>
            <a:off x="1619672" y="1701389"/>
            <a:ext cx="5857916"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28600" algn="l"/>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1.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Організація</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роботи</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педагогічного</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колективу</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над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обласним</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науково-методичним</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проектом </a:t>
            </a:r>
          </a:p>
          <a:p>
            <a:pPr marL="0" marR="0" lvl="0" indent="0" algn="ctr" defTabSz="914400" rtl="0" eaLnBrk="1" fontAlgn="base" latinLnBrk="0" hangingPunct="1">
              <a:lnSpc>
                <a:spcPct val="100000"/>
              </a:lnSpc>
              <a:spcBef>
                <a:spcPct val="0"/>
              </a:spcBef>
              <a:spcAft>
                <a:spcPct val="0"/>
              </a:spcAft>
              <a:buClrTx/>
              <a:buSzTx/>
              <a:tabLst>
                <a:tab pos="228600" algn="l"/>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Креативна</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освіта</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для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розвитку</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інноваційної</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особистості</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на </a:t>
            </a:r>
            <a:r>
              <a:rPr kumimoji="0" lang="en-US"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V</a:t>
            </a:r>
            <a:r>
              <a:rPr kumimoji="0" lang="uk-UA"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підсумковому  </a:t>
            </a:r>
            <a:r>
              <a:rPr kumimoji="0" lang="uk-UA"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етапі, </a:t>
            </a:r>
          </a:p>
          <a:p>
            <a:pPr marL="0" marR="0" lvl="0" indent="0" algn="ctr" defTabSz="914400" rtl="0" eaLnBrk="1" fontAlgn="base" latinLnBrk="0" hangingPunct="1">
              <a:lnSpc>
                <a:spcPct val="100000"/>
              </a:lnSpc>
              <a:spcBef>
                <a:spcPct val="0"/>
              </a:spcBef>
              <a:spcAft>
                <a:spcPct val="0"/>
              </a:spcAft>
              <a:buClrTx/>
              <a:buSzTx/>
              <a:tabLst>
                <a:tab pos="228600" algn="l"/>
              </a:tabLst>
            </a:pPr>
            <a:r>
              <a:rPr kumimoji="0" lang="uk-UA" sz="2000" b="1" i="0" u="none" strike="noStrike" cap="none" normalizeH="0" baseline="0" dirty="0" smtClean="0">
                <a:ln>
                  <a:noFill/>
                </a:ln>
                <a:effectLst/>
                <a:latin typeface="Times New Roman" pitchFamily="18" charset="0"/>
                <a:ea typeface="Times New Roman" pitchFamily="18" charset="0"/>
                <a:cs typeface="Times New Roman" pitchFamily="18" charset="0"/>
              </a:rPr>
              <a:t>який передбачає</a:t>
            </a:r>
            <a:endParaRPr kumimoji="0" lang="uk-UA"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pPr>
            <a:r>
              <a:rPr lang="uk-UA" b="1" i="1" dirty="0" smtClean="0">
                <a:latin typeface="Times New Roman" pitchFamily="18" charset="0"/>
                <a:ea typeface="Times New Roman" pitchFamily="18" charset="0"/>
                <a:cs typeface="Times New Roman" pitchFamily="18" charset="0"/>
              </a:rPr>
              <a:t>Підведення підсумків роботи.</a:t>
            </a:r>
            <a:endParaRPr lang="uk-UA" dirty="0" smtClean="0">
              <a:latin typeface="Arial" pitchFamily="34" charset="0"/>
            </a:endParaRPr>
          </a:p>
          <a:p>
            <a:pPr lvl="0" eaLnBrk="0" fontAlgn="base" hangingPunct="0">
              <a:spcBef>
                <a:spcPct val="0"/>
              </a:spcBef>
              <a:spcAft>
                <a:spcPct val="0"/>
              </a:spcAft>
              <a:buFontTx/>
              <a:buChar char="•"/>
            </a:pPr>
            <a:r>
              <a:rPr lang="uk-UA" b="1" i="1" dirty="0" smtClean="0">
                <a:latin typeface="Times New Roman" pitchFamily="18" charset="0"/>
                <a:ea typeface="Times New Roman" pitchFamily="18" charset="0"/>
                <a:cs typeface="Times New Roman" pitchFamily="18" charset="0"/>
              </a:rPr>
              <a:t>Аналіз позитивних </a:t>
            </a:r>
            <a:r>
              <a:rPr lang="uk-UA" b="1" i="1" dirty="0" smtClean="0">
                <a:latin typeface="Times New Roman" pitchFamily="18" charset="0"/>
                <a:ea typeface="Times New Roman" pitchFamily="18" charset="0"/>
                <a:cs typeface="Times New Roman" pitchFamily="18" charset="0"/>
              </a:rPr>
              <a:t>тенденцій.</a:t>
            </a:r>
            <a:endParaRPr lang="uk-UA" b="1" i="1"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pPr>
            <a:r>
              <a:rPr lang="uk-UA" b="1" i="1" dirty="0" smtClean="0">
                <a:latin typeface="Times New Roman" pitchFamily="18" charset="0"/>
                <a:ea typeface="Times New Roman" pitchFamily="18" charset="0"/>
                <a:cs typeface="Times New Roman" pitchFamily="18" charset="0"/>
              </a:rPr>
              <a:t>Вивчення надбань і невирішених проблем, перспектив у подальшій роботі.</a:t>
            </a:r>
            <a:endParaRPr lang="uk-UA" dirty="0" smtClean="0">
              <a:latin typeface="Arial" pitchFamily="34" charset="0"/>
            </a:endParaRPr>
          </a:p>
          <a:p>
            <a:pPr lvl="0" eaLnBrk="0" fontAlgn="base" hangingPunct="0">
              <a:spcBef>
                <a:spcPct val="0"/>
              </a:spcBef>
              <a:spcAft>
                <a:spcPct val="0"/>
              </a:spcAft>
              <a:buFontTx/>
              <a:buChar char="•"/>
            </a:pPr>
            <a:r>
              <a:rPr lang="uk-UA" b="1" i="1" dirty="0" smtClean="0">
                <a:latin typeface="Times New Roman" pitchFamily="18" charset="0"/>
                <a:ea typeface="Times New Roman" pitchFamily="18" charset="0"/>
                <a:cs typeface="Times New Roman" pitchFamily="18" charset="0"/>
              </a:rPr>
              <a:t>Узагальнення перспективного педагогічного досвіду.</a:t>
            </a:r>
            <a:endParaRPr lang="uk-UA" dirty="0" smtClean="0">
              <a:latin typeface="Arial" pitchFamily="34" charset="0"/>
            </a:endParaRPr>
          </a:p>
          <a:p>
            <a:pPr lvl="0" eaLnBrk="0" fontAlgn="base" hangingPunct="0">
              <a:spcBef>
                <a:spcPct val="0"/>
              </a:spcBef>
              <a:spcAft>
                <a:spcPct val="0"/>
              </a:spcAft>
              <a:buFontTx/>
              <a:buChar char="•"/>
            </a:pPr>
            <a:r>
              <a:rPr lang="uk-UA" b="1" i="1" dirty="0" smtClean="0">
                <a:latin typeface="Times New Roman" pitchFamily="18" charset="0"/>
                <a:ea typeface="Times New Roman" pitchFamily="18" charset="0"/>
                <a:cs typeface="Times New Roman" pitchFamily="18" charset="0"/>
              </a:rPr>
              <a:t>Упорядкування та описання одержаних даних, організація видавничої діяльності.</a:t>
            </a:r>
            <a:endParaRPr lang="uk-UA" dirty="0" smtClean="0">
              <a:latin typeface="Arial" pitchFamily="34" charset="0"/>
            </a:endParaRPr>
          </a:p>
          <a:p>
            <a:pPr lvl="0" eaLnBrk="0" fontAlgn="base" hangingPunct="0">
              <a:spcBef>
                <a:spcPct val="0"/>
              </a:spcBef>
              <a:spcAft>
                <a:spcPct val="0"/>
              </a:spcAft>
              <a:buFontTx/>
              <a:buChar char="•"/>
            </a:pPr>
            <a:r>
              <a:rPr lang="uk-UA" b="1" i="1" dirty="0" smtClean="0">
                <a:latin typeface="Times New Roman" pitchFamily="18" charset="0"/>
                <a:ea typeface="Times New Roman" pitchFamily="18" charset="0"/>
                <a:cs typeface="Times New Roman" pitchFamily="18" charset="0"/>
              </a:rPr>
              <a:t>Проведення підсумкової науково-практичної конференції.</a:t>
            </a:r>
            <a:endParaRPr lang="uk-UA" dirty="0" smtClean="0">
              <a:latin typeface="Arial" pitchFamily="34" charset="0"/>
            </a:endParaRPr>
          </a:p>
          <a:p>
            <a:pPr lvl="0" eaLnBrk="0" fontAlgn="base" hangingPunct="0">
              <a:spcBef>
                <a:spcPct val="0"/>
              </a:spcBef>
              <a:spcAft>
                <a:spcPct val="0"/>
              </a:spcAft>
              <a:buFontTx/>
              <a:buChar char="•"/>
            </a:pPr>
            <a:r>
              <a:rPr lang="uk-UA" b="1" i="1" dirty="0" smtClean="0">
                <a:latin typeface="Times New Roman" pitchFamily="18" charset="0"/>
                <a:ea typeface="Times New Roman" pitchFamily="18" charset="0"/>
                <a:cs typeface="Times New Roman" pitchFamily="18" charset="0"/>
              </a:rPr>
              <a:t>Обрання нової науково-методичної проблеми.</a:t>
            </a:r>
            <a:endParaRPr kumimoji="0" lang="uk-UA"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228600" algn="l"/>
              </a:tabLst>
            </a:pPr>
            <a:endParaRPr kumimoji="0" lang="uk-UA" sz="24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1025" name="Rectangle 1"/>
          <p:cNvSpPr>
            <a:spLocks noChangeArrowheads="1"/>
          </p:cNvSpPr>
          <p:nvPr/>
        </p:nvSpPr>
        <p:spPr bwMode="auto">
          <a:xfrm>
            <a:off x="1835696" y="1628800"/>
            <a:ext cx="597666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Сприяти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підвищенню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кваліфікації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педагогічними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працівниками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Впроваджувати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інноваційні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форми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методи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роботи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4.Зміцнювати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матеріально-технічну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базу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школи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Активізувати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роз’яснювальну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роботу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батьками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щодо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підготовки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учнів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ДПА та ЗНО.</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6.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Педагогічному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колективу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творчо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підходити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планування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своєї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роботи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працювати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над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підвищенням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свого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методичного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рівня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активніше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вивчати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теоретичні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питання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стосовно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проблем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сучасного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виховання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застосовувати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їх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практиці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7.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Працювати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над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створенням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умов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самореалізації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особистості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відповідно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її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здібностей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суспільних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власних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інтересів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29" name="Rectangle 1"/>
          <p:cNvSpPr>
            <a:spLocks noChangeArrowheads="1"/>
          </p:cNvSpPr>
          <p:nvPr/>
        </p:nvSpPr>
        <p:spPr bwMode="auto">
          <a:xfrm>
            <a:off x="1500166" y="1785926"/>
            <a:ext cx="635798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44035" name="Rectangle 3"/>
          <p:cNvSpPr>
            <a:spLocks noChangeArrowheads="1"/>
          </p:cNvSpPr>
          <p:nvPr/>
        </p:nvSpPr>
        <p:spPr bwMode="auto">
          <a:xfrm>
            <a:off x="971600" y="1618928"/>
            <a:ext cx="734481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8.Розширювати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бібліотечно-інформаційні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послуги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основі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вдосконалення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традиційних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засвоєння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нових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бібліотечних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форм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методів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роботи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Застосовувати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роботі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бібліотеки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новітні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технології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9.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Створювати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позитивну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психологічну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атмосферу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стосунках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між</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всіма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субє'ктами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навчально-виховної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діяльності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Сприяти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повноцінному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розвитку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особистості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учнів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кожному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віковому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етапі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створювати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умови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формування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них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мотивації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самовиховання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саморозвитку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11.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Забезпечити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індивідуальний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підхід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кожного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учасника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навчально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виховного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процесу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основі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його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психолого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педагогічного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вивчення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12.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Організувати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допомогу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педагогічним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працівникам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опануванні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розробці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інноваційних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програм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технологій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консультування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питань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аспектів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розвитку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навчання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виховання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учнів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4" name="Схема 3"/>
          <p:cNvGraphicFramePr/>
          <p:nvPr/>
        </p:nvGraphicFramePr>
        <p:xfrm>
          <a:off x="1571604" y="1857364"/>
          <a:ext cx="6096000" cy="4206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Овал 4"/>
          <p:cNvSpPr/>
          <p:nvPr/>
        </p:nvSpPr>
        <p:spPr>
          <a:xfrm>
            <a:off x="2857488" y="214290"/>
            <a:ext cx="3500462" cy="12858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b="1" dirty="0" smtClean="0">
                <a:solidFill>
                  <a:srgbClr val="7030A0"/>
                </a:solidFill>
                <a:latin typeface="Times New Roman" pitchFamily="18" charset="0"/>
                <a:cs typeface="Times New Roman" pitchFamily="18" charset="0"/>
              </a:rPr>
              <a:t>МЕТОДИЧНА РАДА</a:t>
            </a:r>
            <a:endParaRPr lang="ru-RU" b="1" dirty="0">
              <a:solidFill>
                <a:srgbClr val="7030A0"/>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b2b73b0741e"/>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Содержимое 5"/>
          <p:cNvSpPr txBox="1">
            <a:spLocks/>
          </p:cNvSpPr>
          <p:nvPr/>
        </p:nvSpPr>
        <p:spPr>
          <a:xfrm>
            <a:off x="609600" y="228600"/>
            <a:ext cx="8229600" cy="66294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1" i="1" u="none" strike="noStrike" kern="1200" cap="none" spc="0" normalizeH="0" baseline="0" noProof="0" smtClean="0">
                <a:ln>
                  <a:noFill/>
                </a:ln>
                <a:solidFill>
                  <a:schemeClr val="bg1"/>
                </a:solidFill>
                <a:effectLst/>
                <a:uLnTx/>
                <a:uFillTx/>
                <a:latin typeface="+mn-lt"/>
                <a:ea typeface="+mn-ea"/>
                <a:cs typeface="+mn-cs"/>
              </a:rPr>
              <a:t>     Кожній дитині – світло знань,</a:t>
            </a:r>
            <a:br>
              <a:rPr kumimoji="0" lang="uk-UA" sz="3200" b="1" i="1" u="none" strike="noStrike" kern="1200" cap="none" spc="0" normalizeH="0" baseline="0" noProof="0" smtClean="0">
                <a:ln>
                  <a:noFill/>
                </a:ln>
                <a:solidFill>
                  <a:schemeClr val="bg1"/>
                </a:solidFill>
                <a:effectLst/>
                <a:uLnTx/>
                <a:uFillTx/>
                <a:latin typeface="+mn-lt"/>
                <a:ea typeface="+mn-ea"/>
                <a:cs typeface="+mn-cs"/>
              </a:rPr>
            </a:br>
            <a:r>
              <a:rPr kumimoji="0" lang="uk-UA" sz="3200" b="1" i="1" u="none" strike="noStrike" kern="1200" cap="none" spc="0" normalizeH="0" baseline="0" noProof="0" smtClean="0">
                <a:ln>
                  <a:noFill/>
                </a:ln>
                <a:solidFill>
                  <a:schemeClr val="bg1"/>
                </a:solidFill>
                <a:effectLst/>
                <a:uLnTx/>
                <a:uFillTx/>
                <a:latin typeface="+mn-lt"/>
                <a:ea typeface="+mn-ea"/>
                <a:cs typeface="+mn-cs"/>
              </a:rPr>
              <a:t> Кожній дитині – світло любові,</a:t>
            </a:r>
            <a:br>
              <a:rPr kumimoji="0" lang="uk-UA" sz="3200" b="1" i="1" u="none" strike="noStrike" kern="1200" cap="none" spc="0" normalizeH="0" baseline="0" noProof="0" smtClean="0">
                <a:ln>
                  <a:noFill/>
                </a:ln>
                <a:solidFill>
                  <a:schemeClr val="bg1"/>
                </a:solidFill>
                <a:effectLst/>
                <a:uLnTx/>
                <a:uFillTx/>
                <a:latin typeface="+mn-lt"/>
                <a:ea typeface="+mn-ea"/>
                <a:cs typeface="+mn-cs"/>
              </a:rPr>
            </a:br>
            <a:r>
              <a:rPr kumimoji="0" lang="uk-UA" sz="3200" b="1" i="1" u="none" strike="noStrike" kern="1200" cap="none" spc="0" normalizeH="0" baseline="0" noProof="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1" i="1" u="none" strike="noStrike" kern="1200" cap="none" spc="0" normalizeH="0" baseline="0" noProof="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1" i="1" u="none" strike="noStrike" kern="1200" cap="none" spc="0" normalizeH="0" baseline="0" noProof="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1" i="1" u="none" strike="noStrike" kern="1200" cap="none" spc="0" normalizeH="0" baseline="0" noProof="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1" i="1" u="none" strike="noStrike" kern="1200" cap="none" spc="0" normalizeH="0" baseline="0" noProof="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1" i="1" u="none" strike="noStrike" kern="1200" cap="none" spc="0" normalizeH="0" baseline="0" noProof="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1" i="1" u="none" strike="noStrike" kern="1200" cap="none" spc="0" normalizeH="0" baseline="0" noProof="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1" i="1" u="none" strike="noStrike" kern="1200" cap="none" spc="0" normalizeH="0" baseline="0" noProof="0" smtClean="0">
                <a:ln>
                  <a:noFill/>
                </a:ln>
                <a:solidFill>
                  <a:schemeClr val="bg1"/>
                </a:solidFill>
                <a:effectLst/>
                <a:uLnTx/>
                <a:uFillTx/>
                <a:latin typeface="+mn-lt"/>
                <a:ea typeface="+mn-ea"/>
                <a:cs typeface="+mn-cs"/>
              </a:rPr>
              <a:t>      Віру в сили свої без вагань – </a:t>
            </a:r>
            <a:br>
              <a:rPr kumimoji="0" lang="uk-UA" sz="3200" b="1" i="1" u="none" strike="noStrike" kern="1200" cap="none" spc="0" normalizeH="0" baseline="0" noProof="0" smtClean="0">
                <a:ln>
                  <a:noFill/>
                </a:ln>
                <a:solidFill>
                  <a:schemeClr val="bg1"/>
                </a:solidFill>
                <a:effectLst/>
                <a:uLnTx/>
                <a:uFillTx/>
                <a:latin typeface="+mn-lt"/>
                <a:ea typeface="+mn-ea"/>
                <a:cs typeface="+mn-cs"/>
              </a:rPr>
            </a:br>
            <a:r>
              <a:rPr kumimoji="0" lang="uk-UA" sz="3200" b="1" i="1" u="none" strike="noStrike" kern="1200" cap="none" spc="0" normalizeH="0" baseline="0" noProof="0" smtClean="0">
                <a:ln>
                  <a:noFill/>
                </a:ln>
                <a:solidFill>
                  <a:schemeClr val="bg1"/>
                </a:solidFill>
                <a:effectLst/>
                <a:uLnTx/>
                <a:uFillTx/>
                <a:latin typeface="+mn-lt"/>
                <a:ea typeface="+mn-ea"/>
                <a:cs typeface="+mn-cs"/>
              </a:rPr>
              <a:t> Як запоруку щасливої долі…</a:t>
            </a:r>
            <a:endParaRPr kumimoji="0" lang="ru-RU"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 calcmode="lin" valueType="num">
                                      <p:cBhvr>
                                        <p:cTn id="18" dur="500" decel="50000" fill="hold">
                                          <p:stCondLst>
                                            <p:cond delay="0"/>
                                          </p:stCondLst>
                                        </p:cTn>
                                        <p:tgtEl>
                                          <p:spTgt spid="4">
                                            <p:txEl>
                                              <p:pRg st="7" end="7"/>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txEl>
                                              <p:pRg st="7" end="7"/>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txEl>
                                              <p:pRg st="7" end="7"/>
                                            </p:txEl>
                                          </p:spTgt>
                                        </p:tgtEl>
                                        <p:attrNameLst>
                                          <p:attrName>ppt_w</p:attrName>
                                        </p:attrNameLst>
                                      </p:cBhvr>
                                      <p:tavLst>
                                        <p:tav tm="0">
                                          <p:val>
                                            <p:strVal val="#ppt_w*.05"/>
                                          </p:val>
                                        </p:tav>
                                        <p:tav tm="100000">
                                          <p:val>
                                            <p:strVal val="#ppt_w"/>
                                          </p:val>
                                        </p:tav>
                                      </p:tavLst>
                                    </p:anim>
                                    <p:anim calcmode="lin" valueType="num">
                                      <p:cBhvr>
                                        <p:cTn id="21" dur="10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txEl>
                                              <p:pRg st="7" end="7"/>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txEl>
                                              <p:pRg st="7" end="7"/>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txEl>
                                              <p:pRg st="7" end="7"/>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ChangeArrowheads="1"/>
          </p:cNvSpPr>
          <p:nvPr/>
        </p:nvSpPr>
        <p:spPr bwMode="auto">
          <a:xfrm>
            <a:off x="1643042" y="2000240"/>
            <a:ext cx="6286544" cy="25545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uk-UA" sz="2000" dirty="0" smtClean="0">
                <a:solidFill>
                  <a:schemeClr val="tx1"/>
                </a:solidFill>
                <a:latin typeface="Times New Roman" pitchFamily="18" charset="0"/>
                <a:ea typeface="Times New Roman" pitchFamily="18" charset="0"/>
                <a:cs typeface="Times New Roman" pitchFamily="18" charset="0"/>
              </a:rPr>
              <a:t>Завдання школи:</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надати</a:t>
            </a:r>
            <a:r>
              <a:rPr kumimoji="0" lang="uk-UA"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необхідну допомогу молодому  спеціалісту  в оволодінні методикою викладання свого предмета, розвиток вмінь використовувати у своїй роботі досягнення сучасної психолого-педагогічної науки. Наставник </a:t>
            </a:r>
            <a:r>
              <a:rPr kumimoji="0" lang="uk-UA"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Майний</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І.О.  відповідально поставився до своєї роботи: проводив бесіди, індивідуальні консультації, вказував  на певні недоліки у роботі та пропонував свою допомогу. </a:t>
            </a:r>
            <a:endParaRPr kumimoji="0" lang="uk-UA"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кутник 4"/>
          <p:cNvSpPr/>
          <p:nvPr/>
        </p:nvSpPr>
        <p:spPr>
          <a:xfrm>
            <a:off x="2071670" y="142852"/>
            <a:ext cx="5825826" cy="1754326"/>
          </a:xfrm>
          <a:prstGeom prst="rect">
            <a:avLst/>
          </a:prstGeom>
          <a:noFill/>
        </p:spPr>
        <p:txBody>
          <a:bodyPr wrap="none" lIns="91440" tIns="45720" rIns="91440" bIns="45720">
            <a:spAutoFit/>
          </a:bodyPr>
          <a:lstStyle/>
          <a:p>
            <a:pPr algn="ctr"/>
            <a:r>
              <a:rPr lang="uk-UA"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Школа</a:t>
            </a:r>
          </a:p>
          <a:p>
            <a:pPr algn="ctr"/>
            <a:r>
              <a:rPr lang="uk-UA"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молодого вчителя</a:t>
            </a:r>
            <a:endParaRPr lang="uk-UA"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2" descr="G:\ФОТООООО\відкритий урок з географії\DSC00523.JPG"/>
          <p:cNvPicPr>
            <a:picLocks noChangeAspect="1" noChangeArrowheads="1"/>
          </p:cNvPicPr>
          <p:nvPr/>
        </p:nvPicPr>
        <p:blipFill>
          <a:blip r:embed="rId3" cstate="print"/>
          <a:srcRect l="21053" r="15789"/>
          <a:stretch>
            <a:fillRect/>
          </a:stretch>
        </p:blipFill>
        <p:spPr bwMode="auto">
          <a:xfrm rot="5400000">
            <a:off x="2071670" y="1428736"/>
            <a:ext cx="2571769" cy="3143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457" name="Rectangle 1"/>
          <p:cNvSpPr>
            <a:spLocks noChangeArrowheads="1"/>
          </p:cNvSpPr>
          <p:nvPr/>
        </p:nvSpPr>
        <p:spPr bwMode="auto">
          <a:xfrm>
            <a:off x="1428728" y="4286256"/>
            <a:ext cx="6572296"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uk-UA" sz="2000" b="1"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Попова Тетяна Петрівна </a:t>
            </a:r>
          </a:p>
          <a:p>
            <a:pPr lvl="0" algn="ctr" fontAlgn="base">
              <a:spcBef>
                <a:spcPct val="0"/>
              </a:spcBef>
              <a:spcAft>
                <a:spcPct val="0"/>
              </a:spcAf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вчитель географії, підтверджено кваліфікаційну категорію </a:t>
            </a:r>
            <a:r>
              <a:rPr kumimoji="0" lang="uk-UA"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«Спеціаліст першої категорії».</a:t>
            </a:r>
            <a:r>
              <a:rPr lang="uk-UA" dirty="0" smtClean="0">
                <a:latin typeface="Times New Roman" pitchFamily="18" charset="0"/>
                <a:cs typeface="Times New Roman" pitchFamily="18" charset="0"/>
              </a:rPr>
              <a:t> Працювала над проблемою «Використання інтерактивних технологій на уроках географії  як умова формування креативності учня»</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Прямоугольник 10"/>
          <p:cNvSpPr/>
          <p:nvPr/>
        </p:nvSpPr>
        <p:spPr>
          <a:xfrm>
            <a:off x="2143108" y="214290"/>
            <a:ext cx="5572163" cy="1569660"/>
          </a:xfrm>
          <a:prstGeom prst="rect">
            <a:avLst/>
          </a:prstGeom>
          <a:noFill/>
        </p:spPr>
        <p:txBody>
          <a:bodyPr wrap="square" lIns="91440" tIns="45720" rIns="91440" bIns="45720">
            <a:spAutoFit/>
          </a:bodyPr>
          <a:lstStyle/>
          <a:p>
            <a:pPr algn="ctr"/>
            <a:r>
              <a:rPr lang="uk-UA"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А Т Е С Т А Ц І Я </a:t>
            </a:r>
          </a:p>
          <a:p>
            <a:pPr algn="ctr"/>
            <a:r>
              <a:rPr lang="uk-UA"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2014</a:t>
            </a:r>
            <a:endParaRPr lang="ru-RU"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6" name="Picture 3" descr="G:\ФОТО\відкритий урок математика 6 клас\DSC00483.JPG"/>
          <p:cNvPicPr>
            <a:picLocks noChangeAspect="1" noChangeArrowheads="1"/>
          </p:cNvPicPr>
          <p:nvPr/>
        </p:nvPicPr>
        <p:blipFill>
          <a:blip r:embed="rId4" cstate="print"/>
          <a:srcRect l="7018" t="12500" b="4167"/>
          <a:stretch>
            <a:fillRect/>
          </a:stretch>
        </p:blipFill>
        <p:spPr bwMode="auto">
          <a:xfrm>
            <a:off x="5214942" y="3571876"/>
            <a:ext cx="3786214" cy="2857520"/>
          </a:xfrm>
          <a:prstGeom prst="rect">
            <a:avLst/>
          </a:prstGeom>
          <a:noFill/>
        </p:spPr>
      </p:pic>
      <p:sp>
        <p:nvSpPr>
          <p:cNvPr id="18433" name="Rectangle 1"/>
          <p:cNvSpPr>
            <a:spLocks noChangeArrowheads="1"/>
          </p:cNvSpPr>
          <p:nvPr/>
        </p:nvSpPr>
        <p:spPr bwMode="auto">
          <a:xfrm>
            <a:off x="714348" y="2214554"/>
            <a:ext cx="650085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uk-UA" sz="2000" b="1"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Орел Ольга Григорівна </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algn="ctr" fontAlgn="base">
              <a:spcBef>
                <a:spcPct val="0"/>
              </a:spcBef>
              <a:spcAft>
                <a:spcPct val="0"/>
              </a:spcAf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вчитель математики, підтверджено кваліфікаційну категорію </a:t>
            </a:r>
            <a:r>
              <a:rPr kumimoji="0" lang="uk-UA"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«Спеціаліст першої категорії». </a:t>
            </a:r>
            <a:r>
              <a:rPr kumimoji="0" lang="uk-UA" sz="2000" b="0" i="0" u="none" strike="noStrike" cap="none" normalizeH="0" baseline="0" dirty="0" smtClean="0">
                <a:ln>
                  <a:noFill/>
                </a:ln>
                <a:effectLst/>
                <a:latin typeface="Times New Roman" pitchFamily="18" charset="0"/>
                <a:ea typeface="Times New Roman" pitchFamily="18" charset="0"/>
                <a:cs typeface="Times New Roman" pitchFamily="18" charset="0"/>
              </a:rPr>
              <a:t>Працювала</a:t>
            </a:r>
            <a:r>
              <a:rPr kumimoji="0" lang="uk-UA" sz="2000" b="0" i="0" u="none" strike="noStrike" cap="none" normalizeH="0" dirty="0" smtClean="0">
                <a:ln>
                  <a:noFill/>
                </a:ln>
                <a:effectLst/>
                <a:latin typeface="Times New Roman" pitchFamily="18" charset="0"/>
                <a:ea typeface="Times New Roman" pitchFamily="18" charset="0"/>
                <a:cs typeface="Times New Roman" pitchFamily="18" charset="0"/>
              </a:rPr>
              <a:t> над проблемою</a:t>
            </a:r>
            <a:r>
              <a:rPr lang="uk-UA" sz="2000" dirty="0" smtClean="0">
                <a:latin typeface="Times New Roman" pitchFamily="18" charset="0"/>
                <a:cs typeface="Times New Roman" pitchFamily="18" charset="0"/>
              </a:rPr>
              <a:t> «Розвиток творчих здібностей учнів на уроках математики</a:t>
            </a:r>
            <a:r>
              <a:rPr lang="uk-UA" sz="2000" dirty="0" smtClean="0">
                <a:latin typeface="Times New Roman" pitchFamily="18" charset="0"/>
                <a:cs typeface="Times New Roman" pitchFamily="18" charset="0"/>
              </a:rPr>
              <a:t>»</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Содержимое 7" descr="Безымянный.png"/>
          <p:cNvPicPr>
            <a:picLocks noChangeAspect="1"/>
          </p:cNvPicPr>
          <p:nvPr/>
        </p:nvPicPr>
        <p:blipFill>
          <a:blip r:embed="rId3" cstate="print"/>
          <a:srcRect l="4040" t="4722" r="64734" b="18531"/>
          <a:stretch>
            <a:fillRect/>
          </a:stretch>
        </p:blipFill>
        <p:spPr>
          <a:xfrm>
            <a:off x="1285852" y="1857364"/>
            <a:ext cx="2428892" cy="3714776"/>
          </a:xfrm>
          <a:prstGeom prst="rect">
            <a:avLst/>
          </a:prstGeom>
          <a:ln>
            <a:noFill/>
          </a:ln>
          <a:effectLst>
            <a:softEdge rad="112500"/>
          </a:effectLst>
        </p:spPr>
      </p:pic>
      <p:sp>
        <p:nvSpPr>
          <p:cNvPr id="17409" name="Rectangle 1"/>
          <p:cNvSpPr>
            <a:spLocks noChangeArrowheads="1"/>
          </p:cNvSpPr>
          <p:nvPr/>
        </p:nvSpPr>
        <p:spPr bwMode="auto">
          <a:xfrm>
            <a:off x="3428992" y="2786058"/>
            <a:ext cx="464347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uk-UA" b="1" dirty="0" smtClean="0">
                <a:solidFill>
                  <a:schemeClr val="tx2">
                    <a:lumMod val="60000"/>
                    <a:lumOff val="40000"/>
                  </a:schemeClr>
                </a:solidFill>
                <a:latin typeface="Times New Roman" pitchFamily="18" charset="0"/>
                <a:ea typeface="Times New Roman" pitchFamily="18" charset="0"/>
                <a:cs typeface="Times New Roman" pitchFamily="18" charset="0"/>
              </a:rPr>
              <a:t>Дерун Наталія Іванівна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вчитель української мови та літератури, підтверджено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algn="ctr" eaLnBrk="0" fontAlgn="base" hangingPunct="0">
              <a:spcBef>
                <a:spcPct val="0"/>
              </a:spcBef>
              <a:spcAft>
                <a:spcPct val="0"/>
              </a:spcAf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кваліфікаційну категорію </a:t>
            </a:r>
            <a:r>
              <a:rPr kumimoji="0" lang="uk-UA"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«Спеціаліст першої категорії».</a:t>
            </a:r>
            <a:r>
              <a:rPr kumimoji="0" lang="uk-UA"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uk-UA" i="0" u="none" strike="noStrike" cap="none" normalizeH="0" dirty="0" smtClean="0">
                <a:ln>
                  <a:noFill/>
                </a:ln>
                <a:effectLst/>
                <a:latin typeface="Times New Roman" pitchFamily="18" charset="0"/>
                <a:ea typeface="Times New Roman" pitchFamily="18" charset="0"/>
                <a:cs typeface="Times New Roman" pitchFamily="18" charset="0"/>
              </a:rPr>
              <a:t>Працювала над проблемою </a:t>
            </a:r>
            <a:r>
              <a:rPr lang="uk-UA" dirty="0" smtClean="0">
                <a:latin typeface="Times New Roman" pitchFamily="18" charset="0"/>
                <a:cs typeface="Times New Roman" pitchFamily="18" charset="0"/>
              </a:rPr>
              <a:t>«Впровадження технологій </a:t>
            </a:r>
            <a:r>
              <a:rPr lang="uk-UA" dirty="0" err="1" smtClean="0">
                <a:latin typeface="Times New Roman" pitchFamily="18" charset="0"/>
                <a:cs typeface="Times New Roman" pitchFamily="18" charset="0"/>
              </a:rPr>
              <a:t>особистісно-</a:t>
            </a:r>
            <a:r>
              <a:rPr lang="uk-UA" dirty="0" smtClean="0">
                <a:latin typeface="Times New Roman" pitchFamily="18" charset="0"/>
                <a:cs typeface="Times New Roman" pitchFamily="18" charset="0"/>
              </a:rPr>
              <a:t> орієнтованого навчання на уроках української мови та літератури».</a:t>
            </a:r>
            <a:endParaRPr kumimoji="0" lang="uk-UA"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2214546" y="-214338"/>
            <a:ext cx="5572164" cy="2585323"/>
          </a:xfrm>
          <a:prstGeom prst="rect">
            <a:avLst/>
          </a:prstGeom>
          <a:noFill/>
        </p:spPr>
        <p:txBody>
          <a:bodyPr wrap="square" lIns="91440" tIns="45720" rIns="91440" bIns="45720">
            <a:spAutoFit/>
          </a:bodyPr>
          <a:lstStyle/>
          <a:p>
            <a:pPr algn="ctr"/>
            <a:r>
              <a:rPr lang="uk-UA"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Курси підвищення кваліфікації</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529" name="Rectangle 1"/>
          <p:cNvSpPr>
            <a:spLocks noChangeArrowheads="1"/>
          </p:cNvSpPr>
          <p:nvPr/>
        </p:nvSpPr>
        <p:spPr bwMode="auto">
          <a:xfrm>
            <a:off x="1500166" y="2857496"/>
            <a:ext cx="635798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вчитель математики та фізики Орел О.Г. (листопад);</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вчитель європейського вибору Попова Т.П. (грудень);</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вчитель основ здоров'я Юрченко М.Л.(січень);</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вчитель географії та економіки   Попова Т.П.(лютий).</a:t>
            </a:r>
            <a:endParaRPr kumimoji="0" lang="uk-UA" sz="2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Мои документы\школа картинки\школьный фон\vin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2214546" y="0"/>
            <a:ext cx="5572164" cy="923330"/>
          </a:xfrm>
          <a:prstGeom prst="rect">
            <a:avLst/>
          </a:prstGeom>
          <a:noFill/>
        </p:spPr>
        <p:txBody>
          <a:bodyPr wrap="square" lIns="91440" tIns="45720" rIns="91440" bIns="45720">
            <a:spAutoFit/>
          </a:bodyPr>
          <a:lstStyle/>
          <a:p>
            <a:pPr algn="ctr"/>
            <a:r>
              <a:rPr lang="uk-UA"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 О Н К У Р С И</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529" name="Rectangle 1"/>
          <p:cNvSpPr>
            <a:spLocks noChangeArrowheads="1"/>
          </p:cNvSpPr>
          <p:nvPr/>
        </p:nvSpPr>
        <p:spPr bwMode="auto">
          <a:xfrm>
            <a:off x="2123728" y="1052736"/>
            <a:ext cx="635798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фізичний - </a:t>
            </a:r>
            <a:r>
              <a:rPr lang="uk-UA" sz="2000" b="1" dirty="0" smtClean="0">
                <a:solidFill>
                  <a:srgbClr val="002060"/>
                </a:solidFill>
                <a:latin typeface="Times New Roman" pitchFamily="18" charset="0"/>
                <a:cs typeface="Times New Roman" pitchFamily="18" charset="0"/>
              </a:rPr>
              <a:t>«Левеня» (7 учнів);</a:t>
            </a:r>
          </a:p>
          <a:p>
            <a:r>
              <a:rPr lang="uk-UA" sz="2000" b="1" dirty="0" smtClean="0">
                <a:solidFill>
                  <a:srgbClr val="002060"/>
                </a:solidFill>
                <a:latin typeface="Times New Roman" pitchFamily="18" charset="0"/>
                <a:cs typeface="Times New Roman" pitchFamily="18" charset="0"/>
              </a:rPr>
              <a:t>математичний - «Кенгуру» (22 учні);</a:t>
            </a:r>
          </a:p>
          <a:p>
            <a:r>
              <a:rPr lang="uk-UA" sz="2000" b="1" dirty="0" smtClean="0">
                <a:solidFill>
                  <a:srgbClr val="002060"/>
                </a:solidFill>
                <a:latin typeface="Times New Roman" pitchFamily="18" charset="0"/>
                <a:cs typeface="Times New Roman" pitchFamily="18" charset="0"/>
              </a:rPr>
              <a:t>природничий «Колосок» (63 учні); </a:t>
            </a:r>
          </a:p>
          <a:p>
            <a:r>
              <a:rPr lang="uk-UA" sz="2000" b="1" dirty="0" smtClean="0">
                <a:solidFill>
                  <a:srgbClr val="002060"/>
                </a:solidFill>
                <a:latin typeface="Times New Roman" pitchFamily="18" charset="0"/>
                <a:cs typeface="Times New Roman" pitchFamily="18" charset="0"/>
              </a:rPr>
              <a:t> з російської мови</a:t>
            </a:r>
          </a:p>
          <a:p>
            <a:r>
              <a:rPr lang="uk-UA" sz="2000" b="1" dirty="0" smtClean="0">
                <a:solidFill>
                  <a:srgbClr val="002060"/>
                </a:solidFill>
                <a:latin typeface="Times New Roman" pitchFamily="18" charset="0"/>
                <a:cs typeface="Times New Roman" pitchFamily="18" charset="0"/>
              </a:rPr>
              <a:t> «</a:t>
            </a:r>
            <a:r>
              <a:rPr lang="uk-UA" sz="2000" b="1" dirty="0" err="1" smtClean="0">
                <a:solidFill>
                  <a:srgbClr val="002060"/>
                </a:solidFill>
                <a:latin typeface="Times New Roman" pitchFamily="18" charset="0"/>
                <a:cs typeface="Times New Roman" pitchFamily="18" charset="0"/>
              </a:rPr>
              <a:t>Медвежонок</a:t>
            </a:r>
            <a:r>
              <a:rPr lang="uk-UA" sz="2000" b="1" dirty="0" smtClean="0">
                <a:solidFill>
                  <a:srgbClr val="002060"/>
                </a:solidFill>
                <a:latin typeface="Times New Roman" pitchFamily="18" charset="0"/>
                <a:cs typeface="Times New Roman" pitchFamily="18" charset="0"/>
              </a:rPr>
              <a:t>» (9 учнів) та « </a:t>
            </a:r>
            <a:r>
              <a:rPr lang="uk-UA" sz="2000" b="1" dirty="0" err="1" smtClean="0">
                <a:solidFill>
                  <a:srgbClr val="002060"/>
                </a:solidFill>
                <a:latin typeface="Times New Roman" pitchFamily="18" charset="0"/>
                <a:cs typeface="Times New Roman" pitchFamily="18" charset="0"/>
              </a:rPr>
              <a:t>Лукоморье</a:t>
            </a:r>
            <a:r>
              <a:rPr lang="uk-UA" sz="2000" b="1" dirty="0" smtClean="0">
                <a:solidFill>
                  <a:srgbClr val="002060"/>
                </a:solidFill>
                <a:latin typeface="Times New Roman" pitchFamily="18" charset="0"/>
                <a:cs typeface="Times New Roman" pitchFamily="18" charset="0"/>
              </a:rPr>
              <a:t>»(11учнів); </a:t>
            </a:r>
          </a:p>
          <a:p>
            <a:r>
              <a:rPr lang="uk-UA" sz="2000" b="1" dirty="0" smtClean="0">
                <a:solidFill>
                  <a:srgbClr val="002060"/>
                </a:solidFill>
                <a:latin typeface="Times New Roman" pitchFamily="18" charset="0"/>
                <a:cs typeface="Times New Roman" pitchFamily="18" charset="0"/>
              </a:rPr>
              <a:t>з англійської мови «Гринвіч»   (12 учнів);</a:t>
            </a:r>
          </a:p>
          <a:p>
            <a:r>
              <a:rPr lang="uk-UA" sz="2000" b="1" dirty="0" smtClean="0">
                <a:solidFill>
                  <a:srgbClr val="002060"/>
                </a:solidFill>
                <a:latin typeface="Times New Roman" pitchFamily="18" charset="0"/>
                <a:cs typeface="Times New Roman" pitchFamily="18" charset="0"/>
              </a:rPr>
              <a:t>з української мови «Соняшник»    (43 учні),</a:t>
            </a:r>
          </a:p>
          <a:p>
            <a:r>
              <a:rPr lang="uk-UA" sz="2000" b="1" dirty="0" smtClean="0">
                <a:solidFill>
                  <a:srgbClr val="002060"/>
                </a:solidFill>
                <a:latin typeface="Times New Roman" pitchFamily="18" charset="0"/>
                <a:cs typeface="Times New Roman" pitchFamily="18" charset="0"/>
              </a:rPr>
              <a:t> з інформатики «Бобер»,  на яких учні   зайняли призові місця та отримали сертифікати.</a:t>
            </a:r>
            <a:endParaRPr lang="ru-RU" sz="2000" b="1"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6" name="Прямоугольник 5"/>
          <p:cNvSpPr/>
          <p:nvPr/>
        </p:nvSpPr>
        <p:spPr>
          <a:xfrm>
            <a:off x="2051720" y="3861048"/>
            <a:ext cx="5688632" cy="1938992"/>
          </a:xfrm>
          <a:prstGeom prst="rect">
            <a:avLst/>
          </a:prstGeom>
        </p:spPr>
        <p:txBody>
          <a:bodyPr wrap="square">
            <a:spAutoFit/>
          </a:bodyPr>
          <a:lstStyle/>
          <a:p>
            <a:r>
              <a:rPr lang="uk-UA" sz="2000" b="1" dirty="0" smtClean="0">
                <a:latin typeface="Times New Roman" pitchFamily="18" charset="0"/>
                <a:cs typeface="Times New Roman" pitchFamily="18" charset="0"/>
              </a:rPr>
              <a:t>Учні школи взяли участь </a:t>
            </a:r>
            <a:r>
              <a:rPr lang="uk-UA" sz="2000" b="1" dirty="0" smtClean="0">
                <a:latin typeface="Times New Roman" pitchFamily="18" charset="0"/>
                <a:cs typeface="Times New Roman" pitchFamily="18" charset="0"/>
              </a:rPr>
              <a:t> </a:t>
            </a:r>
            <a:r>
              <a:rPr lang="uk-UA" sz="2000" b="1" dirty="0" smtClean="0">
                <a:latin typeface="Times New Roman" pitchFamily="18" charset="0"/>
                <a:cs typeface="Times New Roman" pitchFamily="18" charset="0"/>
              </a:rPr>
              <a:t>у </a:t>
            </a:r>
            <a:r>
              <a:rPr lang="en-US" sz="2000" b="1" dirty="0" smtClean="0">
                <a:latin typeface="Times New Roman" pitchFamily="18" charset="0"/>
                <a:cs typeface="Times New Roman" pitchFamily="18" charset="0"/>
              </a:rPr>
              <a:t>X</a:t>
            </a:r>
            <a:r>
              <a:rPr lang="uk-UA" sz="2000" b="1" dirty="0" smtClean="0">
                <a:latin typeface="Times New Roman" pitchFamily="18" charset="0"/>
                <a:cs typeface="Times New Roman" pitchFamily="18" charset="0"/>
              </a:rPr>
              <a:t>І</a:t>
            </a:r>
            <a:r>
              <a:rPr lang="en-US" sz="2000" b="1" dirty="0" smtClean="0">
                <a:latin typeface="Times New Roman" pitchFamily="18" charset="0"/>
                <a:cs typeface="Times New Roman" pitchFamily="18" charset="0"/>
              </a:rPr>
              <a:t>V</a:t>
            </a:r>
            <a:r>
              <a:rPr lang="uk-UA" sz="2000" b="1" dirty="0" smtClean="0">
                <a:latin typeface="Times New Roman" pitchFamily="18" charset="0"/>
                <a:cs typeface="Times New Roman" pitchFamily="18" charset="0"/>
              </a:rPr>
              <a:t> Міжнародному конкурсі з української мови імені Петра </a:t>
            </a:r>
            <a:r>
              <a:rPr lang="uk-UA" sz="2000" b="1" dirty="0" err="1" smtClean="0">
                <a:latin typeface="Times New Roman" pitchFamily="18" charset="0"/>
                <a:cs typeface="Times New Roman" pitchFamily="18" charset="0"/>
              </a:rPr>
              <a:t>Яцика</a:t>
            </a:r>
            <a:r>
              <a:rPr lang="uk-UA" sz="2000" b="1" dirty="0" smtClean="0">
                <a:latin typeface="Times New Roman" pitchFamily="18" charset="0"/>
                <a:cs typeface="Times New Roman" pitchFamily="18" charset="0"/>
              </a:rPr>
              <a:t>, на якому вибороли </a:t>
            </a:r>
            <a:r>
              <a:rPr lang="uk-UA" sz="2000" b="1" dirty="0" smtClean="0">
                <a:solidFill>
                  <a:srgbClr val="FF0000"/>
                </a:solidFill>
                <a:latin typeface="Times New Roman" pitchFamily="18" charset="0"/>
                <a:cs typeface="Times New Roman" pitchFamily="18" charset="0"/>
              </a:rPr>
              <a:t>2</a:t>
            </a:r>
            <a:r>
              <a:rPr lang="uk-UA" sz="2000" b="1" dirty="0" smtClean="0">
                <a:latin typeface="Times New Roman" pitchFamily="18" charset="0"/>
                <a:cs typeface="Times New Roman" pitchFamily="18" charset="0"/>
              </a:rPr>
              <a:t> призових місця: </a:t>
            </a:r>
            <a:endParaRPr lang="uk-UA" sz="2000" b="1" dirty="0" smtClean="0">
              <a:latin typeface="Times New Roman" pitchFamily="18" charset="0"/>
              <a:cs typeface="Times New Roman" pitchFamily="18" charset="0"/>
            </a:endParaRPr>
          </a:p>
          <a:p>
            <a:r>
              <a:rPr lang="uk-UA" sz="2000" b="1" dirty="0" smtClean="0">
                <a:latin typeface="Times New Roman" pitchFamily="18" charset="0"/>
                <a:cs typeface="Times New Roman" pitchFamily="18" charset="0"/>
              </a:rPr>
              <a:t>Жалило </a:t>
            </a:r>
            <a:r>
              <a:rPr lang="uk-UA" sz="2000" b="1" dirty="0" smtClean="0">
                <a:latin typeface="Times New Roman" pitchFamily="18" charset="0"/>
                <a:cs typeface="Times New Roman" pitchFamily="18" charset="0"/>
              </a:rPr>
              <a:t>С. (10 клас) - </a:t>
            </a:r>
            <a:r>
              <a:rPr lang="uk-UA" sz="2000" b="1" dirty="0" smtClean="0">
                <a:solidFill>
                  <a:srgbClr val="FF0000"/>
                </a:solidFill>
                <a:latin typeface="Times New Roman" pitchFamily="18" charset="0"/>
                <a:cs typeface="Times New Roman" pitchFamily="18" charset="0"/>
              </a:rPr>
              <a:t>ІІ місце </a:t>
            </a:r>
            <a:r>
              <a:rPr lang="uk-UA" sz="2000" b="1" dirty="0" smtClean="0">
                <a:latin typeface="Times New Roman" pitchFamily="18" charset="0"/>
                <a:cs typeface="Times New Roman" pitchFamily="18" charset="0"/>
              </a:rPr>
              <a:t>та </a:t>
            </a:r>
            <a:r>
              <a:rPr lang="uk-UA" sz="2000" b="1" dirty="0" err="1" smtClean="0">
                <a:latin typeface="Times New Roman" pitchFamily="18" charset="0"/>
                <a:cs typeface="Times New Roman" pitchFamily="18" charset="0"/>
              </a:rPr>
              <a:t>Патлаха</a:t>
            </a:r>
            <a:r>
              <a:rPr lang="uk-UA" sz="2000" b="1" dirty="0" smtClean="0">
                <a:latin typeface="Times New Roman" pitchFamily="18" charset="0"/>
                <a:cs typeface="Times New Roman" pitchFamily="18" charset="0"/>
              </a:rPr>
              <a:t> Т. (11 клас) – </a:t>
            </a:r>
            <a:r>
              <a:rPr lang="uk-UA" sz="2000" b="1" dirty="0" smtClean="0">
                <a:solidFill>
                  <a:srgbClr val="FF0000"/>
                </a:solidFill>
                <a:latin typeface="Times New Roman" pitchFamily="18" charset="0"/>
                <a:cs typeface="Times New Roman" pitchFamily="18" charset="0"/>
              </a:rPr>
              <a:t>І місце </a:t>
            </a:r>
            <a:r>
              <a:rPr lang="uk-UA" dirty="0" smtClean="0"/>
              <a:t>	</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1332</Words>
  <Application>Microsoft Office PowerPoint</Application>
  <PresentationFormat>Экран (4:3)</PresentationFormat>
  <Paragraphs>166</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Лариса</cp:lastModifiedBy>
  <cp:revision>72</cp:revision>
  <dcterms:modified xsi:type="dcterms:W3CDTF">2014-08-27T18:47:14Z</dcterms:modified>
</cp:coreProperties>
</file>